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2" r:id="rId1"/>
  </p:sldMasterIdLst>
  <p:notesMasterIdLst>
    <p:notesMasterId r:id="rId56"/>
  </p:notesMasterIdLst>
  <p:sldIdLst>
    <p:sldId id="256" r:id="rId2"/>
    <p:sldId id="257" r:id="rId3"/>
    <p:sldId id="258" r:id="rId4"/>
    <p:sldId id="260" r:id="rId5"/>
    <p:sldId id="318" r:id="rId6"/>
    <p:sldId id="469" r:id="rId7"/>
    <p:sldId id="471" r:id="rId8"/>
    <p:sldId id="449" r:id="rId9"/>
    <p:sldId id="474" r:id="rId10"/>
    <p:sldId id="524" r:id="rId11"/>
    <p:sldId id="525" r:id="rId12"/>
    <p:sldId id="475" r:id="rId13"/>
    <p:sldId id="527" r:id="rId14"/>
    <p:sldId id="495" r:id="rId15"/>
    <p:sldId id="528" r:id="rId16"/>
    <p:sldId id="496" r:id="rId17"/>
    <p:sldId id="535" r:id="rId18"/>
    <p:sldId id="497" r:id="rId19"/>
    <p:sldId id="498" r:id="rId20"/>
    <p:sldId id="501" r:id="rId21"/>
    <p:sldId id="500" r:id="rId22"/>
    <p:sldId id="502" r:id="rId23"/>
    <p:sldId id="503" r:id="rId24"/>
    <p:sldId id="504" r:id="rId25"/>
    <p:sldId id="476" r:id="rId26"/>
    <p:sldId id="505" r:id="rId27"/>
    <p:sldId id="506" r:id="rId28"/>
    <p:sldId id="507" r:id="rId29"/>
    <p:sldId id="508" r:id="rId30"/>
    <p:sldId id="361" r:id="rId31"/>
    <p:sldId id="533" r:id="rId32"/>
    <p:sldId id="509" r:id="rId33"/>
    <p:sldId id="454" r:id="rId34"/>
    <p:sldId id="511" r:id="rId35"/>
    <p:sldId id="512" r:id="rId36"/>
    <p:sldId id="514" r:id="rId37"/>
    <p:sldId id="513" r:id="rId38"/>
    <p:sldId id="479" r:id="rId39"/>
    <p:sldId id="456" r:id="rId40"/>
    <p:sldId id="515" r:id="rId41"/>
    <p:sldId id="516" r:id="rId42"/>
    <p:sldId id="517" r:id="rId43"/>
    <p:sldId id="519" r:id="rId44"/>
    <p:sldId id="518" r:id="rId45"/>
    <p:sldId id="536" r:id="rId46"/>
    <p:sldId id="537" r:id="rId47"/>
    <p:sldId id="384" r:id="rId48"/>
    <p:sldId id="485" r:id="rId49"/>
    <p:sldId id="488" r:id="rId50"/>
    <p:sldId id="522" r:id="rId51"/>
    <p:sldId id="523" r:id="rId52"/>
    <p:sldId id="534" r:id="rId53"/>
    <p:sldId id="311" r:id="rId54"/>
    <p:sldId id="442" r:id="rId55"/>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333" autoAdjust="0"/>
    <p:restoredTop sz="84022" autoAdjust="0"/>
  </p:normalViewPr>
  <p:slideViewPr>
    <p:cSldViewPr>
      <p:cViewPr varScale="1">
        <p:scale>
          <a:sx n="59" d="100"/>
          <a:sy n="59" d="100"/>
        </p:scale>
        <p:origin x="1728"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78900CCD-8A10-4D49-BB79-792FE2AD7547}" type="datetimeFigureOut">
              <a:rPr lang="en-US"/>
              <a:pPr>
                <a:defRPr/>
              </a:pPr>
              <a:t>12/10/2015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1D8EF7D4-693D-4308-8526-5D7856EBEEC3}" type="slidenum">
              <a:rPr lang="en-US"/>
              <a:pPr>
                <a:defRPr/>
              </a:pPr>
              <a:t>‹#›</a:t>
            </a:fld>
            <a:endParaRPr lang="en-US" dirty="0"/>
          </a:p>
        </p:txBody>
      </p:sp>
    </p:spTree>
    <p:extLst>
      <p:ext uri="{BB962C8B-B14F-4D97-AF65-F5344CB8AC3E}">
        <p14:creationId xmlns:p14="http://schemas.microsoft.com/office/powerpoint/2010/main" val="425808170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a:t>
            </a:fld>
            <a:endParaRPr lang="en-US" dirty="0"/>
          </a:p>
        </p:txBody>
      </p:sp>
    </p:spTree>
    <p:extLst>
      <p:ext uri="{BB962C8B-B14F-4D97-AF65-F5344CB8AC3E}">
        <p14:creationId xmlns:p14="http://schemas.microsoft.com/office/powerpoint/2010/main" val="10355411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10</a:t>
            </a:fld>
            <a:endParaRPr lang="en-US" dirty="0"/>
          </a:p>
        </p:txBody>
      </p:sp>
    </p:spTree>
    <p:extLst>
      <p:ext uri="{BB962C8B-B14F-4D97-AF65-F5344CB8AC3E}">
        <p14:creationId xmlns:p14="http://schemas.microsoft.com/office/powerpoint/2010/main" val="16412674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11</a:t>
            </a:fld>
            <a:endParaRPr lang="en-US" dirty="0"/>
          </a:p>
        </p:txBody>
      </p:sp>
    </p:spTree>
    <p:extLst>
      <p:ext uri="{BB962C8B-B14F-4D97-AF65-F5344CB8AC3E}">
        <p14:creationId xmlns:p14="http://schemas.microsoft.com/office/powerpoint/2010/main" val="980325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12</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13</a:t>
            </a:fld>
            <a:endParaRPr lang="en-US" dirty="0"/>
          </a:p>
        </p:txBody>
      </p:sp>
    </p:spTree>
    <p:extLst>
      <p:ext uri="{BB962C8B-B14F-4D97-AF65-F5344CB8AC3E}">
        <p14:creationId xmlns:p14="http://schemas.microsoft.com/office/powerpoint/2010/main" val="18519123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14</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15</a:t>
            </a:fld>
            <a:endParaRPr lang="en-US" dirty="0"/>
          </a:p>
        </p:txBody>
      </p:sp>
    </p:spTree>
    <p:extLst>
      <p:ext uri="{BB962C8B-B14F-4D97-AF65-F5344CB8AC3E}">
        <p14:creationId xmlns:p14="http://schemas.microsoft.com/office/powerpoint/2010/main" val="32797186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16</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18</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19</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20</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a:t>
            </a:fld>
            <a:endParaRPr lang="en-US" dirty="0"/>
          </a:p>
        </p:txBody>
      </p:sp>
    </p:spTree>
    <p:extLst>
      <p:ext uri="{BB962C8B-B14F-4D97-AF65-F5344CB8AC3E}">
        <p14:creationId xmlns:p14="http://schemas.microsoft.com/office/powerpoint/2010/main" val="30343905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21</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22</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23</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24</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25</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26</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27</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28</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29</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30</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a:t>
            </a:fld>
            <a:endParaRPr lang="en-US" dirty="0"/>
          </a:p>
        </p:txBody>
      </p:sp>
    </p:spTree>
    <p:extLst>
      <p:ext uri="{BB962C8B-B14F-4D97-AF65-F5344CB8AC3E}">
        <p14:creationId xmlns:p14="http://schemas.microsoft.com/office/powerpoint/2010/main" val="32276103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31</a:t>
            </a:fld>
            <a:endParaRPr lang="en-US" dirty="0"/>
          </a:p>
        </p:txBody>
      </p:sp>
    </p:spTree>
    <p:extLst>
      <p:ext uri="{BB962C8B-B14F-4D97-AF65-F5344CB8AC3E}">
        <p14:creationId xmlns:p14="http://schemas.microsoft.com/office/powerpoint/2010/main" val="19587649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32</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33</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34</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35</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36</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37</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38</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39</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40</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41</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42</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43</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44</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45</a:t>
            </a:fld>
            <a:endParaRPr lang="en-US" dirty="0"/>
          </a:p>
        </p:txBody>
      </p:sp>
    </p:spTree>
    <p:extLst>
      <p:ext uri="{BB962C8B-B14F-4D97-AF65-F5344CB8AC3E}">
        <p14:creationId xmlns:p14="http://schemas.microsoft.com/office/powerpoint/2010/main" val="383333712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46</a:t>
            </a:fld>
            <a:endParaRPr lang="en-US" dirty="0"/>
          </a:p>
        </p:txBody>
      </p:sp>
    </p:spTree>
    <p:extLst>
      <p:ext uri="{BB962C8B-B14F-4D97-AF65-F5344CB8AC3E}">
        <p14:creationId xmlns:p14="http://schemas.microsoft.com/office/powerpoint/2010/main" val="351682914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47</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48</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49</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50</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51</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52</a:t>
            </a:fld>
            <a:endParaRPr lang="en-US" dirty="0"/>
          </a:p>
        </p:txBody>
      </p:sp>
    </p:spTree>
    <p:extLst>
      <p:ext uri="{BB962C8B-B14F-4D97-AF65-F5344CB8AC3E}">
        <p14:creationId xmlns:p14="http://schemas.microsoft.com/office/powerpoint/2010/main" val="391740980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53</a:t>
            </a:fld>
            <a:endParaRPr lang="en-US" dirty="0"/>
          </a:p>
        </p:txBody>
      </p:sp>
    </p:spTree>
    <p:extLst>
      <p:ext uri="{BB962C8B-B14F-4D97-AF65-F5344CB8AC3E}">
        <p14:creationId xmlns:p14="http://schemas.microsoft.com/office/powerpoint/2010/main" val="263180377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54</a:t>
            </a:fld>
            <a:endParaRPr lang="en-US" dirty="0"/>
          </a:p>
        </p:txBody>
      </p:sp>
    </p:spTree>
    <p:extLst>
      <p:ext uri="{BB962C8B-B14F-4D97-AF65-F5344CB8AC3E}">
        <p14:creationId xmlns:p14="http://schemas.microsoft.com/office/powerpoint/2010/main" val="36386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6</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7</a:t>
            </a:fld>
            <a:endParaRPr lang="en-US" dirty="0"/>
          </a:p>
        </p:txBody>
      </p:sp>
    </p:spTree>
    <p:extLst>
      <p:ext uri="{BB962C8B-B14F-4D97-AF65-F5344CB8AC3E}">
        <p14:creationId xmlns:p14="http://schemas.microsoft.com/office/powerpoint/2010/main" val="31162331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8</a:t>
            </a:fld>
            <a:endParaRPr lang="en-US" dirty="0"/>
          </a:p>
        </p:txBody>
      </p:sp>
    </p:spTree>
    <p:extLst>
      <p:ext uri="{BB962C8B-B14F-4D97-AF65-F5344CB8AC3E}">
        <p14:creationId xmlns:p14="http://schemas.microsoft.com/office/powerpoint/2010/main" val="3015161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8EF7D4-693D-4308-8526-5D7856EBEEC3}" type="slidenum">
              <a:rPr lang="en-US" smtClean="0"/>
              <a:pPr>
                <a:defRPr/>
              </a:pPr>
              <a:t>9</a:t>
            </a:fld>
            <a:endParaRPr lang="en-US" dirty="0"/>
          </a:p>
        </p:txBody>
      </p:sp>
    </p:spTree>
    <p:extLst>
      <p:ext uri="{BB962C8B-B14F-4D97-AF65-F5344CB8AC3E}">
        <p14:creationId xmlns:p14="http://schemas.microsoft.com/office/powerpoint/2010/main" val="30151610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pPr>
              <a:defRPr/>
            </a:pPr>
            <a:fld id="{C8F72BD9-B302-48D7-8CA4-E9B2DAD920FE}" type="datetime1">
              <a:rPr lang="en-US" smtClean="0"/>
              <a:t>12/10/2015</a:t>
            </a:fld>
            <a:endParaRPr lang="en-US" dirty="0"/>
          </a:p>
        </p:txBody>
      </p:sp>
      <p:sp>
        <p:nvSpPr>
          <p:cNvPr id="19" name="Footer Placeholder 18"/>
          <p:cNvSpPr>
            <a:spLocks noGrp="1"/>
          </p:cNvSpPr>
          <p:nvPr>
            <p:ph type="ftr" sz="quarter" idx="11"/>
          </p:nvPr>
        </p:nvSpPr>
        <p:spPr>
          <a:xfrm>
            <a:off x="4380072" y="6407944"/>
            <a:ext cx="2350681" cy="365125"/>
          </a:xfrm>
          <a:prstGeom prst="rect">
            <a:avLst/>
          </a:prstGeom>
        </p:spPr>
        <p:txBody>
          <a:bodyPr/>
          <a:lstStyle>
            <a:lvl1pPr>
              <a:defRPr>
                <a:solidFill>
                  <a:schemeClr val="accent1">
                    <a:tint val="20000"/>
                  </a:schemeClr>
                </a:solidFill>
              </a:defRPr>
            </a:lvl1pPr>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pPr>
              <a:defRPr/>
            </a:pPr>
            <a:fld id="{779199C9-98F9-422D-8DB5-945D31ACEA8F}" type="slidenum">
              <a:rPr lang="en-US" smtClean="0"/>
              <a:pPr>
                <a:defRPr/>
              </a:pPr>
              <a:t>‹#›</a:t>
            </a:fld>
            <a:endParaRPr lang="en-US" dirty="0"/>
          </a:p>
        </p:txBody>
      </p:sp>
      <p:pic>
        <p:nvPicPr>
          <p:cNvPr id="13" name="Picture 5" descr="Cengage.gif"/>
          <p:cNvPicPr>
            <a:picLocks noChangeAspect="1"/>
          </p:cNvPicPr>
          <p:nvPr userDrawn="1"/>
        </p:nvPicPr>
        <p:blipFill>
          <a:blip r:embed="rId3" cstate="print"/>
          <a:srcRect/>
          <a:stretch>
            <a:fillRect/>
          </a:stretch>
        </p:blipFill>
        <p:spPr bwMode="auto">
          <a:xfrm>
            <a:off x="0" y="0"/>
            <a:ext cx="1597025" cy="942975"/>
          </a:xfrm>
          <a:prstGeom prst="rect">
            <a:avLst/>
          </a:prstGeom>
          <a:noFill/>
          <a:ln w="9525">
            <a:noFill/>
            <a:miter lim="800000"/>
            <a:headEnd/>
            <a:tailEnd/>
          </a:ln>
        </p:spPr>
      </p:pic>
      <p:pic>
        <p:nvPicPr>
          <p:cNvPr id="14" name="Picture 2" descr="C:\renger\SADProject\SAD_New\new\SAD 9e_Home Page_Template_files\slide0001_image006.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858000" y="3962400"/>
            <a:ext cx="2286000" cy="2895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a:defRPr/>
            </a:pPr>
            <a:fld id="{1E84BE2E-ED4C-485E-ABC4-2E23D19AD802}" type="datetime1">
              <a:rPr lang="en-US" smtClean="0"/>
              <a:t>12/10/2015</a:t>
            </a:fld>
            <a:endParaRPr lang="en-US" dirty="0"/>
          </a:p>
        </p:txBody>
      </p:sp>
      <p:sp>
        <p:nvSpPr>
          <p:cNvPr id="5" name="Footer Placeholder 4"/>
          <p:cNvSpPr>
            <a:spLocks noGrp="1"/>
          </p:cNvSpPr>
          <p:nvPr>
            <p:ph type="ftr" sz="quarter" idx="11"/>
          </p:nvPr>
        </p:nvSpPr>
        <p:spPr>
          <a:xfrm>
            <a:off x="4380072" y="6407944"/>
            <a:ext cx="2350681" cy="365125"/>
          </a:xfrm>
          <a:prstGeom prst="rect">
            <a:avLst/>
          </a:prstGeom>
        </p:spPr>
        <p:txBody>
          <a:bodyPr/>
          <a:lstStyle>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6" name="Slide Number Placeholder 5"/>
          <p:cNvSpPr>
            <a:spLocks noGrp="1"/>
          </p:cNvSpPr>
          <p:nvPr>
            <p:ph type="sldNum" sz="quarter" idx="12"/>
          </p:nvPr>
        </p:nvSpPr>
        <p:spPr/>
        <p:txBody>
          <a:bodyPr/>
          <a:lstStyle>
            <a:extLst/>
          </a:lstStyle>
          <a:p>
            <a:pPr>
              <a:defRPr/>
            </a:pPr>
            <a:fld id="{3FF7A705-15A9-4FB3-BB83-4414C5BD27ED}" type="slidenum">
              <a:rPr lang="en-US" smtClean="0"/>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a:defRPr/>
            </a:pPr>
            <a:fld id="{6E056ECE-2ACC-4ABB-BDEA-A7A255353081}" type="datetime1">
              <a:rPr lang="en-US" smtClean="0"/>
              <a:t>12/10/2015</a:t>
            </a:fld>
            <a:endParaRPr lang="en-US" dirty="0"/>
          </a:p>
        </p:txBody>
      </p:sp>
      <p:sp>
        <p:nvSpPr>
          <p:cNvPr id="5" name="Footer Placeholder 4"/>
          <p:cNvSpPr>
            <a:spLocks noGrp="1"/>
          </p:cNvSpPr>
          <p:nvPr>
            <p:ph type="ftr" sz="quarter" idx="11"/>
          </p:nvPr>
        </p:nvSpPr>
        <p:spPr>
          <a:xfrm>
            <a:off x="4380072" y="6407944"/>
            <a:ext cx="2350681" cy="365125"/>
          </a:xfrm>
          <a:prstGeom prst="rect">
            <a:avLst/>
          </a:prstGeom>
        </p:spPr>
        <p:txBody>
          <a:bodyPr/>
          <a:lstStyle>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6" name="Slide Number Placeholder 5"/>
          <p:cNvSpPr>
            <a:spLocks noGrp="1"/>
          </p:cNvSpPr>
          <p:nvPr>
            <p:ph type="sldNum" sz="quarter" idx="12"/>
          </p:nvPr>
        </p:nvSpPr>
        <p:spPr/>
        <p:txBody>
          <a:bodyPr/>
          <a:lstStyle>
            <a:extLst/>
          </a:lstStyle>
          <a:p>
            <a:pPr>
              <a:defRPr/>
            </a:pPr>
            <a:fld id="{81824122-7DA4-439C-8E1C-2685A4CDC00B}" type="slidenum">
              <a:rPr lang="en-US" smtClean="0"/>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dirty="0" smtClean="0"/>
              <a:t>Click to edit Master text styles</a:t>
            </a:r>
          </a:p>
          <a:p>
            <a:pPr lvl="1" eaLnBrk="1" latinLnBrk="0" hangingPunct="1"/>
            <a:r>
              <a:rPr lang="en-US" dirty="0" smtClean="0"/>
              <a:t>Second level</a:t>
            </a:r>
          </a:p>
          <a:p>
            <a:pPr lvl="2" eaLnBrk="1" latinLnBrk="0" hangingPunct="1"/>
            <a:r>
              <a:rPr lang="en-US" dirty="0" smtClean="0"/>
              <a:t>Third level</a:t>
            </a:r>
          </a:p>
          <a:p>
            <a:pPr lvl="3" eaLnBrk="1" latinLnBrk="0" hangingPunct="1"/>
            <a:r>
              <a:rPr lang="en-US" dirty="0" smtClean="0"/>
              <a:t>Fourth level</a:t>
            </a:r>
          </a:p>
          <a:p>
            <a:pPr lvl="4" eaLnBrk="1" latinLnBrk="0" hangingPunct="1"/>
            <a:r>
              <a:rPr lang="en-US" dirty="0" smtClean="0"/>
              <a:t>Fifth level</a:t>
            </a:r>
            <a:endParaRPr kumimoji="0" lang="en-US" dirty="0"/>
          </a:p>
        </p:txBody>
      </p:sp>
      <p:sp>
        <p:nvSpPr>
          <p:cNvPr id="4" name="Date Placeholder 3"/>
          <p:cNvSpPr>
            <a:spLocks noGrp="1"/>
          </p:cNvSpPr>
          <p:nvPr>
            <p:ph type="dt" sz="half" idx="10"/>
          </p:nvPr>
        </p:nvSpPr>
        <p:spPr/>
        <p:txBody>
          <a:bodyPr/>
          <a:lstStyle>
            <a:extLst/>
          </a:lstStyle>
          <a:p>
            <a:pPr>
              <a:defRPr/>
            </a:pPr>
            <a:fld id="{E127E8FF-4C87-479B-A3A6-59F4335B526D}" type="datetime1">
              <a:rPr lang="en-US" smtClean="0"/>
              <a:t>12/10/2015</a:t>
            </a:fld>
            <a:endParaRPr lang="en-US" dirty="0"/>
          </a:p>
        </p:txBody>
      </p:sp>
      <p:sp>
        <p:nvSpPr>
          <p:cNvPr id="6" name="Slide Number Placeholder 5"/>
          <p:cNvSpPr>
            <a:spLocks noGrp="1"/>
          </p:cNvSpPr>
          <p:nvPr>
            <p:ph type="sldNum" sz="quarter" idx="12"/>
          </p:nvPr>
        </p:nvSpPr>
        <p:spPr/>
        <p:txBody>
          <a:bodyPr/>
          <a:lstStyle>
            <a:extLst/>
          </a:lstStyle>
          <a:p>
            <a:pPr>
              <a:defRPr/>
            </a:pPr>
            <a:fld id="{EB9CF567-92F2-4868-AE5F-6064AF3DA266}" type="slidenum">
              <a:rPr lang="en-US" smtClean="0"/>
              <a:pPr>
                <a:defRPr/>
              </a:pPr>
              <a:t>‹#›</a:t>
            </a:fld>
            <a:endParaRPr lang="en-US" dirty="0"/>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a:p>
        </p:txBody>
      </p:sp>
      <p:sp>
        <p:nvSpPr>
          <p:cNvPr id="8" name="Footer Placeholder 1"/>
          <p:cNvSpPr>
            <a:spLocks noGrp="1"/>
          </p:cNvSpPr>
          <p:nvPr>
            <p:ph type="ftr" sz="quarter" idx="4294967295"/>
          </p:nvPr>
        </p:nvSpPr>
        <p:spPr>
          <a:xfrm>
            <a:off x="3886200" y="6477000"/>
            <a:ext cx="4914900" cy="381000"/>
          </a:xfrm>
          <a:prstGeom prst="rect">
            <a:avLst/>
          </a:prstGeom>
        </p:spPr>
        <p:txBody>
          <a:bodyPr/>
          <a:lstStyle/>
          <a:p>
            <a:pPr algn="l">
              <a:defRPr/>
            </a:pPr>
            <a:r>
              <a:rPr lang="en-US" sz="1000" dirty="0" smtClean="0"/>
              <a:t>Copyright ©2017 Cengage Learning. All Rights Reserved. May not be scanned, copied or duplicated, or posted to a publicly accessible website, in whole or in part.</a:t>
            </a:r>
            <a:endParaRPr lang="en-US" sz="1000"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pPr>
              <a:defRPr/>
            </a:pPr>
            <a:fld id="{AFF38BA4-E149-4AA8-8671-49B14F36BA07}" type="datetime1">
              <a:rPr lang="en-US" smtClean="0"/>
              <a:t>12/10/2015</a:t>
            </a:fld>
            <a:endParaRPr lang="en-US" dirty="0"/>
          </a:p>
        </p:txBody>
      </p:sp>
      <p:sp>
        <p:nvSpPr>
          <p:cNvPr id="6" name="Slide Number Placeholder 5"/>
          <p:cNvSpPr>
            <a:spLocks noGrp="1"/>
          </p:cNvSpPr>
          <p:nvPr>
            <p:ph type="sldNum" sz="quarter" idx="12"/>
          </p:nvPr>
        </p:nvSpPr>
        <p:spPr/>
        <p:txBody>
          <a:bodyPr/>
          <a:lstStyle>
            <a:extLst/>
          </a:lstStyle>
          <a:p>
            <a:pPr>
              <a:defRPr/>
            </a:pPr>
            <a:fld id="{4D2CAABE-7C30-4EA4-B5F3-01358C5E740E}" type="slidenum">
              <a:rPr lang="en-US" smtClean="0"/>
              <a:pPr>
                <a:defRPr/>
              </a:pPr>
              <a:t>‹#›</a:t>
            </a:fld>
            <a:endParaRPr lang="en-US" dirty="0"/>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9" name="Footer Placeholder 1"/>
          <p:cNvSpPr>
            <a:spLocks noGrp="1"/>
          </p:cNvSpPr>
          <p:nvPr>
            <p:ph type="ftr" sz="quarter" idx="4294967295"/>
          </p:nvPr>
        </p:nvSpPr>
        <p:spPr>
          <a:xfrm>
            <a:off x="3886200" y="6477000"/>
            <a:ext cx="4914900" cy="381000"/>
          </a:xfrm>
          <a:prstGeom prst="rect">
            <a:avLst/>
          </a:prstGeom>
        </p:spPr>
        <p:txBody>
          <a:bodyPr/>
          <a:lstStyle/>
          <a:p>
            <a:pPr algn="l">
              <a:defRPr/>
            </a:pPr>
            <a:r>
              <a:rPr lang="en-US" sz="1000" dirty="0" smtClean="0"/>
              <a:t>Copyright ©2017 Cengage Learning. All Rights Reserved. May not be scanned, copied or duplicated, or posted to a publicly accessible website, in whole or in part.</a:t>
            </a:r>
            <a:endParaRPr lang="en-US" sz="1000"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pPr>
              <a:defRPr/>
            </a:pPr>
            <a:fld id="{445C8088-356A-4DB7-861B-409D510FB651}" type="datetime1">
              <a:rPr lang="en-US" smtClean="0"/>
              <a:t>12/10/2015</a:t>
            </a:fld>
            <a:endParaRPr lang="en-US" dirty="0"/>
          </a:p>
        </p:txBody>
      </p:sp>
      <p:sp>
        <p:nvSpPr>
          <p:cNvPr id="6" name="Footer Placeholder 5"/>
          <p:cNvSpPr>
            <a:spLocks noGrp="1"/>
          </p:cNvSpPr>
          <p:nvPr>
            <p:ph type="ftr" sz="quarter" idx="11"/>
          </p:nvPr>
        </p:nvSpPr>
        <p:spPr>
          <a:xfrm>
            <a:off x="4380072" y="6407944"/>
            <a:ext cx="2350681" cy="365125"/>
          </a:xfrm>
          <a:prstGeom prst="rect">
            <a:avLst/>
          </a:prstGeom>
        </p:spPr>
        <p:txBody>
          <a:bodyPr/>
          <a:lstStyle>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7" name="Slide Number Placeholder 6"/>
          <p:cNvSpPr>
            <a:spLocks noGrp="1"/>
          </p:cNvSpPr>
          <p:nvPr>
            <p:ph type="sldNum" sz="quarter" idx="12"/>
          </p:nvPr>
        </p:nvSpPr>
        <p:spPr/>
        <p:txBody>
          <a:bodyPr/>
          <a:lstStyle>
            <a:extLst/>
          </a:lstStyle>
          <a:p>
            <a:pPr>
              <a:defRPr/>
            </a:pPr>
            <a:fld id="{045C1710-DF5A-49B1-AD3F-FCC479A1A2A8}" type="slidenum">
              <a:rPr lang="en-US" smtClean="0"/>
              <a:pPr>
                <a:defRPr/>
              </a:pPr>
              <a:t>‹#›</a:t>
            </a:fld>
            <a:endParaRPr lang="en-US" dirty="0"/>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pPr>
              <a:defRPr/>
            </a:pPr>
            <a:fld id="{4C805A33-AA55-4F6F-8210-24B62C0CBA09}" type="datetime1">
              <a:rPr lang="en-US" smtClean="0"/>
              <a:t>12/10/2015</a:t>
            </a:fld>
            <a:endParaRPr lang="en-US" dirty="0"/>
          </a:p>
        </p:txBody>
      </p:sp>
      <p:sp>
        <p:nvSpPr>
          <p:cNvPr id="8" name="Footer Placeholder 7"/>
          <p:cNvSpPr>
            <a:spLocks noGrp="1"/>
          </p:cNvSpPr>
          <p:nvPr>
            <p:ph type="ftr" sz="quarter" idx="11"/>
          </p:nvPr>
        </p:nvSpPr>
        <p:spPr>
          <a:xfrm>
            <a:off x="4380072" y="6407944"/>
            <a:ext cx="2350681" cy="365125"/>
          </a:xfrm>
          <a:prstGeom prst="rect">
            <a:avLst/>
          </a:prstGeom>
        </p:spPr>
        <p:txBody>
          <a:bodyPr/>
          <a:lstStyle>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9" name="Slide Number Placeholder 8"/>
          <p:cNvSpPr>
            <a:spLocks noGrp="1"/>
          </p:cNvSpPr>
          <p:nvPr>
            <p:ph type="sldNum" sz="quarter" idx="12"/>
          </p:nvPr>
        </p:nvSpPr>
        <p:spPr/>
        <p:txBody>
          <a:bodyPr/>
          <a:lstStyle>
            <a:extLst/>
          </a:lstStyle>
          <a:p>
            <a:pPr>
              <a:defRPr/>
            </a:pPr>
            <a:fld id="{986D10E8-0367-4E5D-9E4A-DD9E1662923B}" type="slidenum">
              <a:rPr lang="en-US" smtClean="0"/>
              <a:pPr>
                <a:defRPr/>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pPr>
              <a:defRPr/>
            </a:pPr>
            <a:fld id="{19F180C7-7ED8-44AB-87AD-D830F18B2D94}" type="datetime1">
              <a:rPr lang="en-US" smtClean="0"/>
              <a:t>12/10/2015</a:t>
            </a:fld>
            <a:endParaRPr lang="en-US" dirty="0"/>
          </a:p>
        </p:txBody>
      </p:sp>
      <p:sp>
        <p:nvSpPr>
          <p:cNvPr id="5" name="Slide Number Placeholder 4"/>
          <p:cNvSpPr>
            <a:spLocks noGrp="1"/>
          </p:cNvSpPr>
          <p:nvPr>
            <p:ph type="sldNum" sz="quarter" idx="12"/>
          </p:nvPr>
        </p:nvSpPr>
        <p:spPr/>
        <p:txBody>
          <a:bodyPr/>
          <a:lstStyle>
            <a:extLst/>
          </a:lstStyle>
          <a:p>
            <a:pPr>
              <a:defRPr/>
            </a:pPr>
            <a:fld id="{74182478-D854-4386-B19D-338899BFC4A3}" type="slidenum">
              <a:rPr lang="en-US" smtClean="0"/>
              <a:pPr>
                <a:defRPr/>
              </a:pPr>
              <a:t>‹#›</a:t>
            </a:fld>
            <a:endParaRPr lang="en-US" dirty="0"/>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
        <p:nvSpPr>
          <p:cNvPr id="7" name="Footer Placeholder 1"/>
          <p:cNvSpPr>
            <a:spLocks noGrp="1"/>
          </p:cNvSpPr>
          <p:nvPr>
            <p:ph type="ftr" sz="quarter" idx="4294967295"/>
          </p:nvPr>
        </p:nvSpPr>
        <p:spPr>
          <a:xfrm>
            <a:off x="3886200" y="6477000"/>
            <a:ext cx="4914900" cy="381000"/>
          </a:xfrm>
          <a:prstGeom prst="rect">
            <a:avLst/>
          </a:prstGeom>
        </p:spPr>
        <p:txBody>
          <a:bodyPr/>
          <a:lstStyle/>
          <a:p>
            <a:pPr algn="l">
              <a:defRPr/>
            </a:pPr>
            <a:r>
              <a:rPr lang="en-US" sz="1000" dirty="0" smtClean="0"/>
              <a:t>Copyright ©2017 Cengage Learning. All Rights Reserved. May not be scanned, copied or duplicated, or posted to a publicly accessible website, in whole or in part.</a:t>
            </a:r>
            <a:endParaRPr lang="en-US" sz="1000" dirty="0"/>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pPr>
              <a:defRPr/>
            </a:pPr>
            <a:fld id="{13B4B68C-65F3-4AB7-8F1B-6268A8A66358}" type="datetime1">
              <a:rPr lang="en-US" smtClean="0"/>
              <a:t>12/10/2015</a:t>
            </a:fld>
            <a:endParaRPr lang="en-US" dirty="0"/>
          </a:p>
        </p:txBody>
      </p:sp>
      <p:sp>
        <p:nvSpPr>
          <p:cNvPr id="3" name="Footer Placeholder 2"/>
          <p:cNvSpPr>
            <a:spLocks noGrp="1"/>
          </p:cNvSpPr>
          <p:nvPr>
            <p:ph type="ftr" sz="quarter" idx="11"/>
          </p:nvPr>
        </p:nvSpPr>
        <p:spPr>
          <a:xfrm>
            <a:off x="4380072" y="6407944"/>
            <a:ext cx="2350681" cy="365125"/>
          </a:xfrm>
          <a:prstGeom prst="rect">
            <a:avLst/>
          </a:prstGeom>
        </p:spPr>
        <p:txBody>
          <a:bodyPr/>
          <a:lstStyle>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4" name="Slide Number Placeholder 3"/>
          <p:cNvSpPr>
            <a:spLocks noGrp="1"/>
          </p:cNvSpPr>
          <p:nvPr>
            <p:ph type="sldNum" sz="quarter" idx="12"/>
          </p:nvPr>
        </p:nvSpPr>
        <p:spPr/>
        <p:txBody>
          <a:bodyPr/>
          <a:lstStyle>
            <a:extLst/>
          </a:lstStyle>
          <a:p>
            <a:pPr>
              <a:defRPr/>
            </a:pPr>
            <a:fld id="{D3A6B547-B69A-4B3E-824B-F8B9F77F30B6}" type="slidenum">
              <a:rPr lang="en-US" smtClean="0"/>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extLst/>
          </a:lstStyle>
          <a:p>
            <a:pPr>
              <a:defRPr/>
            </a:pPr>
            <a:fld id="{C4F484B1-C30B-407F-AB99-623738288CEC}" type="datetime1">
              <a:rPr lang="en-US" smtClean="0"/>
              <a:t>12/10/2015</a:t>
            </a:fld>
            <a:endParaRPr lang="en-US" dirty="0"/>
          </a:p>
        </p:txBody>
      </p:sp>
      <p:sp>
        <p:nvSpPr>
          <p:cNvPr id="6" name="Footer Placeholder 5"/>
          <p:cNvSpPr>
            <a:spLocks noGrp="1"/>
          </p:cNvSpPr>
          <p:nvPr>
            <p:ph type="ftr" sz="quarter" idx="11"/>
          </p:nvPr>
        </p:nvSpPr>
        <p:spPr>
          <a:xfrm>
            <a:off x="4380072" y="6407944"/>
            <a:ext cx="2350681" cy="365125"/>
          </a:xfrm>
          <a:prstGeom prst="rect">
            <a:avLst/>
          </a:prstGeom>
        </p:spPr>
        <p:txBody>
          <a:bodyPr/>
          <a:lstStyle>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7" name="Slide Number Placeholder 6"/>
          <p:cNvSpPr>
            <a:spLocks noGrp="1"/>
          </p:cNvSpPr>
          <p:nvPr>
            <p:ph type="sldNum" sz="quarter" idx="12"/>
          </p:nvPr>
        </p:nvSpPr>
        <p:spPr/>
        <p:txBody>
          <a:bodyPr/>
          <a:lstStyle>
            <a:extLst/>
          </a:lstStyle>
          <a:p>
            <a:pPr>
              <a:defRPr/>
            </a:pPr>
            <a:fld id="{85D84466-CB37-49EF-9CF4-ADD313A8598B}" type="slidenum">
              <a:rPr lang="en-US" smtClean="0"/>
              <a:pPr>
                <a:defRPr/>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dirty="0"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pPr>
              <a:defRPr/>
            </a:pPr>
            <a:fld id="{512FC0B0-5F1F-49DC-91FD-B45530161932}" type="datetime1">
              <a:rPr lang="en-US" smtClean="0"/>
              <a:t>12/10/2015</a:t>
            </a:fld>
            <a:endParaRPr lang="en-US" dirty="0"/>
          </a:p>
        </p:txBody>
      </p:sp>
      <p:sp>
        <p:nvSpPr>
          <p:cNvPr id="6" name="Footer Placeholder 5"/>
          <p:cNvSpPr>
            <a:spLocks noGrp="1"/>
          </p:cNvSpPr>
          <p:nvPr>
            <p:ph type="ftr" sz="quarter" idx="11"/>
          </p:nvPr>
        </p:nvSpPr>
        <p:spPr>
          <a:xfrm>
            <a:off x="4380072" y="6407944"/>
            <a:ext cx="2350681" cy="365125"/>
          </a:xfrm>
          <a:prstGeom prst="rect">
            <a:avLst/>
          </a:prstGeom>
        </p:spPr>
        <p:txBody>
          <a:bodyPr/>
          <a:lstStyle>
            <a:lvl1pPr>
              <a:defRPr>
                <a:solidFill>
                  <a:schemeClr val="tx1"/>
                </a:solidFill>
              </a:defRPr>
            </a:lvl1pPr>
            <a:extLst/>
          </a:lstStyle>
          <a:p>
            <a:pPr>
              <a:defRPr/>
            </a:pPr>
            <a:r>
              <a:rPr lang="en-US" smtClean="0"/>
              <a:t>Copyright ©2017 Cengage Learning. All Rights Reserved. May not be scanned, copied or duplicated, or posted to a publicly accessible website, in whole or in part.</a:t>
            </a:r>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pPr>
              <a:defRPr/>
            </a:pPr>
            <a:fld id="{420B8259-93AD-49B5-837E-5FA1F175561B}" type="slidenum">
              <a:rPr lang="en-US" smtClean="0"/>
              <a:pPr>
                <a:defRPr/>
              </a:pPr>
              <a:t>‹#›</a:t>
            </a:fld>
            <a:endParaRPr lang="en-US" dirty="0"/>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0" name="Right Triangle 9"/>
          <p:cNvSpPr>
            <a:spLocks/>
          </p:cNvSpPr>
          <p:nvPr/>
        </p:nvSpPr>
        <p:spPr bwMode="auto">
          <a:xfrm>
            <a:off x="-6042" y="5791253"/>
            <a:ext cx="3402314" cy="1080868"/>
          </a:xfrm>
          <a:prstGeom prst="rtTriangle">
            <a:avLst/>
          </a:pr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4" name="Right Triangle 13"/>
          <p:cNvSpPr>
            <a:spLocks/>
          </p:cNvSpPr>
          <p:nvPr/>
        </p:nvSpPr>
        <p:spPr bwMode="auto">
          <a:xfrm>
            <a:off x="-6042" y="5791253"/>
            <a:ext cx="3402314" cy="1080868"/>
          </a:xfrm>
          <a:prstGeom prst="rtTriangle">
            <a:avLst/>
          </a:prstGeom>
          <a:blipFill>
            <a:blip r:embed="rId13"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pPr>
              <a:defRPr/>
            </a:pPr>
            <a:fld id="{3B213004-FB05-4507-8010-8A2B24CC1E91}" type="datetime1">
              <a:rPr lang="en-US" smtClean="0"/>
              <a:t>12/10/2015</a:t>
            </a:fld>
            <a:endParaRPr lang="en-US" dirty="0"/>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pPr>
              <a:defRPr/>
            </a:pPr>
            <a:fld id="{DA966EB8-3645-45BA-B837-242CADC3AE92}" type="slidenum">
              <a:rPr lang="en-US" smtClean="0"/>
              <a:pPr>
                <a:defRPr/>
              </a:pPr>
              <a:t>‹#›</a:t>
            </a:fld>
            <a:endParaRPr lang="en-US" dirty="0"/>
          </a:p>
        </p:txBody>
      </p:sp>
      <p:sp>
        <p:nvSpPr>
          <p:cNvPr id="11" name="Footer Placeholder 1"/>
          <p:cNvSpPr>
            <a:spLocks noGrp="1"/>
          </p:cNvSpPr>
          <p:nvPr>
            <p:ph type="ftr" sz="quarter" idx="3"/>
          </p:nvPr>
        </p:nvSpPr>
        <p:spPr>
          <a:xfrm>
            <a:off x="3886200" y="6477000"/>
            <a:ext cx="4914900" cy="381000"/>
          </a:xfrm>
          <a:prstGeom prst="rect">
            <a:avLst/>
          </a:prstGeom>
        </p:spPr>
        <p:txBody>
          <a:bodyPr/>
          <a:lstStyle>
            <a:lvl1pPr>
              <a:defRPr>
                <a:latin typeface="Times New Roman" panose="02020603050405020304" pitchFamily="18" charset="0"/>
                <a:cs typeface="Times New Roman" panose="02020603050405020304" pitchFamily="18" charset="0"/>
              </a:defRPr>
            </a:lvl1pPr>
          </a:lstStyle>
          <a:p>
            <a:pPr>
              <a:defRPr/>
            </a:pPr>
            <a:r>
              <a:rPr lang="en-US" sz="1000" dirty="0" smtClean="0"/>
              <a:t>Copyright ©2017 Cengage Learning. All Rights Reserved. May not be scanned, copied or duplicated, or posted to a publicly accessible website, in whole or in part.</a:t>
            </a:r>
            <a:endParaRPr lang="en-US" sz="1000" dirty="0"/>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hdr="0" dt="0"/>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p:txBody>
          <a:bodyPr>
            <a:normAutofit/>
          </a:bodyPr>
          <a:lstStyle/>
          <a:p>
            <a:pPr eaLnBrk="1" hangingPunct="1"/>
            <a:r>
              <a:rPr lang="en-US" dirty="0" smtClean="0"/>
              <a:t>Systems Analysis and Design 11</a:t>
            </a:r>
            <a:r>
              <a:rPr lang="en-US" baseline="30000" dirty="0" smtClean="0"/>
              <a:t>th</a:t>
            </a:r>
            <a:r>
              <a:rPr lang="en-US" dirty="0" smtClean="0"/>
              <a:t> Edition</a:t>
            </a:r>
          </a:p>
        </p:txBody>
      </p:sp>
      <p:sp>
        <p:nvSpPr>
          <p:cNvPr id="15362" name="Subtitle 2"/>
          <p:cNvSpPr>
            <a:spLocks noGrp="1"/>
          </p:cNvSpPr>
          <p:nvPr>
            <p:ph type="body" idx="1"/>
          </p:nvPr>
        </p:nvSpPr>
        <p:spPr>
          <a:xfrm>
            <a:off x="4038600" y="2895600"/>
            <a:ext cx="5135880" cy="1491000"/>
          </a:xfrm>
        </p:spPr>
        <p:txBody>
          <a:bodyPr/>
          <a:lstStyle/>
          <a:p>
            <a:pPr eaLnBrk="1" hangingPunct="1"/>
            <a:r>
              <a:rPr lang="en-US" dirty="0" smtClean="0"/>
              <a:t>Chapter 8 </a:t>
            </a:r>
          </a:p>
          <a:p>
            <a:pPr eaLnBrk="1" hangingPunct="1"/>
            <a:r>
              <a:rPr lang="en-US" dirty="0" smtClean="0"/>
              <a:t>User Interface Design</a:t>
            </a:r>
          </a:p>
          <a:p>
            <a:pPr eaLnBrk="1" hangingPunct="1"/>
            <a:endParaRPr lang="en-US" dirty="0" smtClean="0">
              <a:solidFill>
                <a:schemeClr val="tx1"/>
              </a:solidFill>
            </a:endParaRPr>
          </a:p>
        </p:txBody>
      </p:sp>
      <p:sp>
        <p:nvSpPr>
          <p:cNvPr id="2" name="Slide Number Placeholder 1"/>
          <p:cNvSpPr>
            <a:spLocks noGrp="1"/>
          </p:cNvSpPr>
          <p:nvPr>
            <p:ph type="sldNum" sz="quarter" idx="12"/>
          </p:nvPr>
        </p:nvSpPr>
        <p:spPr/>
        <p:txBody>
          <a:bodyPr/>
          <a:lstStyle/>
          <a:p>
            <a:pPr>
              <a:defRPr/>
            </a:pPr>
            <a:fld id="{4D2CAABE-7C30-4EA4-B5F3-01358C5E740E}" type="slidenum">
              <a:rPr lang="en-US" smtClean="0"/>
              <a:pPr>
                <a:defRPr/>
              </a:pPr>
              <a:t>1</a:t>
            </a:fld>
            <a:endParaRPr lang="en-US"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r>
              <a:rPr lang="en-US" b="1" dirty="0" smtClean="0"/>
              <a:t>Use Models and Prototypes</a:t>
            </a:r>
          </a:p>
          <a:p>
            <a:pPr lvl="1"/>
            <a:r>
              <a:rPr lang="en-US" dirty="0" smtClean="0"/>
              <a:t>Designers can present initial screen designs to users in the form of a </a:t>
            </a:r>
            <a:r>
              <a:rPr lang="en-US" b="1" dirty="0" smtClean="0"/>
              <a:t>storyboard  </a:t>
            </a:r>
          </a:p>
          <a:p>
            <a:pPr lvl="2"/>
            <a:r>
              <a:rPr lang="en-US" dirty="0" smtClean="0"/>
              <a:t>Users should test the design and provide feedback </a:t>
            </a:r>
          </a:p>
          <a:p>
            <a:r>
              <a:rPr lang="en-US" b="1" dirty="0" smtClean="0"/>
              <a:t>Focus on Usability</a:t>
            </a:r>
          </a:p>
          <a:p>
            <a:pPr lvl="1"/>
            <a:r>
              <a:rPr lang="en-US" dirty="0" smtClean="0"/>
              <a:t>Include main options in the 		      opening screen</a:t>
            </a:r>
          </a:p>
          <a:p>
            <a:pPr lvl="1"/>
            <a:r>
              <a:rPr lang="en-US" dirty="0" smtClean="0"/>
              <a:t>Offer a reasonable number				     of choices that a user easily 			   can comprehend</a:t>
            </a:r>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10</a:t>
            </a:fld>
            <a:endParaRPr lang="en-US" dirty="0"/>
          </a:p>
        </p:txBody>
      </p:sp>
      <p:sp>
        <p:nvSpPr>
          <p:cNvPr id="2" name="Title 1"/>
          <p:cNvSpPr>
            <a:spLocks noGrp="1"/>
          </p:cNvSpPr>
          <p:nvPr>
            <p:ph type="title"/>
          </p:nvPr>
        </p:nvSpPr>
        <p:spPr/>
        <p:txBody>
          <a:bodyPr>
            <a:normAutofit fontScale="90000"/>
          </a:bodyPr>
          <a:lstStyle/>
          <a:p>
            <a:r>
              <a:rPr lang="en-US" dirty="0" smtClean="0"/>
              <a:t>Seven Habits of Successful Interface Designers </a:t>
            </a:r>
            <a:r>
              <a:rPr lang="en-US" sz="1600" dirty="0" smtClean="0"/>
              <a:t>(Cont. 1)</a:t>
            </a:r>
          </a:p>
        </p:txBody>
      </p:sp>
      <p:sp>
        <p:nvSpPr>
          <p:cNvPr id="4" name="Footer Placeholder 3"/>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pic>
        <p:nvPicPr>
          <p:cNvPr id="4098" name="Picture 2" descr="This figure consist of a square. There are six rectangular boxes placed in three rows inside the square. The label student services can be seen above the rectangular boxes. In row 1, the first rectangular box is labeled register students and the second box is labeled print grade reports. In row 2, the first box is labeled print class rosters and the second box is labeled help. In row 3, the first box is labeled enter grades and the second box is labeled exit systems." title="FIGURE 8-5 The opening screen displays the main options for a student registration system. A user can click an option to see lower-level actions and menu choic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86400" y="3118070"/>
            <a:ext cx="3314700" cy="2454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4009656" y="5572317"/>
            <a:ext cx="5003376" cy="738664"/>
          </a:xfrm>
          <a:prstGeom prst="rect">
            <a:avLst/>
          </a:prstGeom>
        </p:spPr>
        <p:txBody>
          <a:bodyPr wrap="square">
            <a:spAutoFit/>
          </a:bodyPr>
          <a:lstStyle/>
          <a:p>
            <a:r>
              <a:rPr lang="en-US" sz="1400" b="1" dirty="0"/>
              <a:t>FIGURE </a:t>
            </a:r>
            <a:r>
              <a:rPr lang="en-US" sz="1400" b="1" dirty="0" smtClean="0"/>
              <a:t>8-5 </a:t>
            </a:r>
            <a:r>
              <a:rPr lang="en-US" sz="1400" dirty="0"/>
              <a:t>The opening screen displays the </a:t>
            </a:r>
            <a:r>
              <a:rPr lang="en-US" sz="1400" dirty="0" smtClean="0"/>
              <a:t>main options </a:t>
            </a:r>
            <a:r>
              <a:rPr lang="en-US" sz="1400" dirty="0"/>
              <a:t>for a student registration system. A user can </a:t>
            </a:r>
            <a:r>
              <a:rPr lang="en-US" sz="1400" dirty="0" smtClean="0"/>
              <a:t>click an </a:t>
            </a:r>
            <a:r>
              <a:rPr lang="en-US" sz="1400" dirty="0"/>
              <a:t>option to see lower-level actions and menu </a:t>
            </a:r>
            <a:r>
              <a:rPr lang="en-US" sz="1400" dirty="0" smtClean="0"/>
              <a:t>choices.</a:t>
            </a:r>
            <a:endParaRPr lang="en-US" sz="1400" dirty="0"/>
          </a:p>
        </p:txBody>
      </p:sp>
    </p:spTree>
    <p:extLst>
      <p:ext uri="{BB962C8B-B14F-4D97-AF65-F5344CB8AC3E}">
        <p14:creationId xmlns:p14="http://schemas.microsoft.com/office/powerpoint/2010/main" val="27589525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lstStyle/>
          <a:p>
            <a:r>
              <a:rPr lang="en-US" b="1" dirty="0" smtClean="0"/>
              <a:t>Invite Feedback</a:t>
            </a:r>
          </a:p>
          <a:p>
            <a:pPr lvl="1"/>
            <a:r>
              <a:rPr lang="en-US" dirty="0" smtClean="0"/>
              <a:t>Monitor system usage and solicit user suggestions</a:t>
            </a:r>
          </a:p>
          <a:p>
            <a:pPr lvl="1"/>
            <a:r>
              <a:rPr lang="en-US" dirty="0" smtClean="0"/>
              <a:t>Determine if system features are being used as intended by observing and surveying users</a:t>
            </a:r>
          </a:p>
          <a:p>
            <a:r>
              <a:rPr lang="en-US" b="1" dirty="0" smtClean="0"/>
              <a:t>Document Everything</a:t>
            </a:r>
          </a:p>
          <a:p>
            <a:pPr lvl="1"/>
            <a:r>
              <a:rPr lang="en-US" dirty="0" smtClean="0"/>
              <a:t>Document all screen designs for later use by programmers</a:t>
            </a:r>
          </a:p>
          <a:p>
            <a:pPr lvl="1"/>
            <a:r>
              <a:rPr lang="en-US" dirty="0" smtClean="0"/>
              <a:t>User-approved sketches and storyboards can be used to document the user interface</a:t>
            </a:r>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11</a:t>
            </a:fld>
            <a:endParaRPr lang="en-US" dirty="0"/>
          </a:p>
        </p:txBody>
      </p:sp>
      <p:sp>
        <p:nvSpPr>
          <p:cNvPr id="2" name="Title 1"/>
          <p:cNvSpPr>
            <a:spLocks noGrp="1"/>
          </p:cNvSpPr>
          <p:nvPr>
            <p:ph type="title"/>
          </p:nvPr>
        </p:nvSpPr>
        <p:spPr/>
        <p:txBody>
          <a:bodyPr>
            <a:normAutofit fontScale="90000"/>
          </a:bodyPr>
          <a:lstStyle/>
          <a:p>
            <a:r>
              <a:rPr lang="en-US" dirty="0" smtClean="0"/>
              <a:t>Seven Habits of Successful Interface Designers </a:t>
            </a:r>
            <a:r>
              <a:rPr lang="en-US" sz="1600" dirty="0" smtClean="0"/>
              <a:t>(Cont. 2)</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9112341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smtClean="0"/>
              <a:pPr>
                <a:defRPr/>
              </a:pPr>
              <a:t>12</a:t>
            </a:fld>
            <a:endParaRPr lang="en-US" dirty="0"/>
          </a:p>
        </p:txBody>
      </p:sp>
      <p:sp>
        <p:nvSpPr>
          <p:cNvPr id="2" name="Title 1"/>
          <p:cNvSpPr>
            <a:spLocks noGrp="1"/>
          </p:cNvSpPr>
          <p:nvPr>
            <p:ph type="title"/>
          </p:nvPr>
        </p:nvSpPr>
        <p:spPr/>
        <p:txBody>
          <a:bodyPr rtlCol="0">
            <a:normAutofit fontScale="90000"/>
          </a:bodyPr>
          <a:lstStyle/>
          <a:p>
            <a:pPr>
              <a:defRPr/>
            </a:pPr>
            <a:r>
              <a:rPr lang="en-US" dirty="0" smtClean="0"/>
              <a:t>Guidelines for User Interface Design</a:t>
            </a:r>
            <a:endParaRPr lang="en-US" sz="1300" dirty="0" smtClean="0"/>
          </a:p>
        </p:txBody>
      </p:sp>
      <p:sp>
        <p:nvSpPr>
          <p:cNvPr id="9" name="Content Placeholder 9"/>
          <p:cNvSpPr txBox="1">
            <a:spLocks/>
          </p:cNvSpPr>
          <p:nvPr/>
        </p:nvSpPr>
        <p:spPr>
          <a:xfrm>
            <a:off x="457200" y="1481328"/>
            <a:ext cx="8229600" cy="4525963"/>
          </a:xfrm>
          <a:prstGeom prst="rect">
            <a:avLst/>
          </a:prstGeom>
        </p:spPr>
        <p:txBody>
          <a:bodyPr>
            <a:no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fontAlgn="auto"/>
            <a:r>
              <a:rPr lang="en-US" b="1" dirty="0" smtClean="0"/>
              <a:t>Create an Interface That Is Easy to Learn and Use</a:t>
            </a:r>
          </a:p>
          <a:p>
            <a:pPr lvl="1" fontAlgn="auto">
              <a:spcAft>
                <a:spcPts val="0"/>
              </a:spcAft>
            </a:pPr>
            <a:r>
              <a:rPr lang="en-US" dirty="0"/>
              <a:t>F</a:t>
            </a:r>
            <a:r>
              <a:rPr lang="en-US" dirty="0" smtClean="0"/>
              <a:t>ocus on system design objectives</a:t>
            </a:r>
          </a:p>
          <a:p>
            <a:pPr lvl="1" fontAlgn="auto">
              <a:spcAft>
                <a:spcPts val="0"/>
              </a:spcAft>
            </a:pPr>
            <a:r>
              <a:rPr lang="en-US" dirty="0" smtClean="0"/>
              <a:t>Create a design that is easy to understand and remember</a:t>
            </a:r>
          </a:p>
          <a:p>
            <a:pPr lvl="1" fontAlgn="auto">
              <a:spcAft>
                <a:spcPts val="0"/>
              </a:spcAft>
            </a:pPr>
            <a:r>
              <a:rPr lang="en-US" dirty="0" smtClean="0"/>
              <a:t>Provide commands, actions, and system responses that are consistent and predictable</a:t>
            </a:r>
          </a:p>
          <a:p>
            <a:pPr lvl="1" fontAlgn="auto">
              <a:spcAft>
                <a:spcPts val="0"/>
              </a:spcAft>
            </a:pPr>
            <a:r>
              <a:rPr lang="en-US" dirty="0" smtClean="0"/>
              <a:t>Allow users to correct errors easily</a:t>
            </a:r>
          </a:p>
          <a:p>
            <a:pPr lvl="1" fontAlgn="auto">
              <a:spcAft>
                <a:spcPts val="0"/>
              </a:spcAft>
            </a:pPr>
            <a:r>
              <a:rPr lang="en-US" dirty="0" smtClean="0"/>
              <a:t>Clearly label all controls, buttons, and icons</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9802716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r>
              <a:rPr lang="en-US" b="1" dirty="0"/>
              <a:t>Create an Interface That Is Easy to Learn and </a:t>
            </a:r>
            <a:r>
              <a:rPr lang="en-US" b="1" dirty="0" smtClean="0"/>
              <a:t>Use </a:t>
            </a:r>
            <a:r>
              <a:rPr lang="en-US" sz="1400" b="1" dirty="0" smtClean="0"/>
              <a:t>(Cont.)</a:t>
            </a:r>
            <a:endParaRPr lang="en-US" sz="1400" b="1" dirty="0"/>
          </a:p>
          <a:p>
            <a:pPr lvl="1" fontAlgn="auto">
              <a:spcAft>
                <a:spcPts val="0"/>
              </a:spcAft>
            </a:pPr>
            <a:r>
              <a:rPr lang="en-US" dirty="0" smtClean="0"/>
              <a:t>Select </a:t>
            </a:r>
            <a:r>
              <a:rPr lang="en-US" dirty="0"/>
              <a:t>familiar images that users can </a:t>
            </a:r>
            <a:r>
              <a:rPr lang="en-US" dirty="0" smtClean="0"/>
              <a:t>understand</a:t>
            </a:r>
          </a:p>
          <a:p>
            <a:pPr lvl="2"/>
            <a:r>
              <a:rPr lang="en-US" dirty="0" smtClean="0"/>
              <a:t>Provide </a:t>
            </a:r>
            <a:r>
              <a:rPr lang="en-US" dirty="0"/>
              <a:t>on-screen instructions that are logical, concise, and clear </a:t>
            </a:r>
          </a:p>
          <a:p>
            <a:pPr lvl="1" fontAlgn="auto">
              <a:spcAft>
                <a:spcPts val="0"/>
              </a:spcAft>
            </a:pPr>
            <a:r>
              <a:rPr lang="en-US" dirty="0"/>
              <a:t>Show all commands in a list of menu </a:t>
            </a:r>
            <a:r>
              <a:rPr lang="en-US" dirty="0" smtClean="0"/>
              <a:t>items</a:t>
            </a:r>
          </a:p>
          <a:p>
            <a:pPr lvl="2"/>
            <a:r>
              <a:rPr lang="en-US" dirty="0" smtClean="0"/>
              <a:t>Dim </a:t>
            </a:r>
            <a:r>
              <a:rPr lang="en-US" dirty="0"/>
              <a:t>any commands that are not available to the user</a:t>
            </a:r>
          </a:p>
          <a:p>
            <a:pPr lvl="1" fontAlgn="auto">
              <a:spcAft>
                <a:spcPts val="0"/>
              </a:spcAft>
            </a:pPr>
            <a:r>
              <a:rPr lang="en-US" dirty="0"/>
              <a:t>Make it easy to navigate or return to any level in </a:t>
            </a:r>
            <a:r>
              <a:rPr lang="en-US" dirty="0" smtClean="0"/>
              <a:t>the menu </a:t>
            </a:r>
            <a:r>
              <a:rPr lang="en-US" dirty="0"/>
              <a:t>structure</a:t>
            </a:r>
          </a:p>
          <a:p>
            <a:endParaRPr lang="en-US" dirty="0"/>
          </a:p>
          <a:p>
            <a:endParaRPr lang="en-IN" dirty="0"/>
          </a:p>
        </p:txBody>
      </p:sp>
      <p:sp>
        <p:nvSpPr>
          <p:cNvPr id="6" name="Slide Number Placeholder 5"/>
          <p:cNvSpPr>
            <a:spLocks noGrp="1"/>
          </p:cNvSpPr>
          <p:nvPr>
            <p:ph type="sldNum" sz="quarter" idx="12"/>
          </p:nvPr>
        </p:nvSpPr>
        <p:spPr/>
        <p:txBody>
          <a:bodyPr/>
          <a:lstStyle/>
          <a:p>
            <a:pPr>
              <a:defRPr/>
            </a:pPr>
            <a:fld id="{36545198-DF98-4860-AAF4-4269071BD701}" type="slidenum">
              <a:rPr lang="en-US" smtClean="0"/>
              <a:pPr>
                <a:defRPr/>
              </a:pPr>
              <a:t>13</a:t>
            </a:fld>
            <a:endParaRPr lang="en-US" dirty="0"/>
          </a:p>
        </p:txBody>
      </p:sp>
      <p:sp>
        <p:nvSpPr>
          <p:cNvPr id="2" name="Title 1"/>
          <p:cNvSpPr>
            <a:spLocks noGrp="1"/>
          </p:cNvSpPr>
          <p:nvPr>
            <p:ph type="title"/>
          </p:nvPr>
        </p:nvSpPr>
        <p:spPr/>
        <p:txBody>
          <a:bodyPr rtlCol="0">
            <a:normAutofit fontScale="90000"/>
          </a:bodyPr>
          <a:lstStyle/>
          <a:p>
            <a:pPr>
              <a:defRPr/>
            </a:pPr>
            <a:r>
              <a:rPr lang="en-US" dirty="0" smtClean="0"/>
              <a:t>Guidelines for User Interface Design </a:t>
            </a:r>
            <a:r>
              <a:rPr lang="en-US" sz="1600" dirty="0" smtClean="0"/>
              <a:t>(</a:t>
            </a:r>
            <a:r>
              <a:rPr lang="en-US" sz="1600" dirty="0"/>
              <a:t>Cont</a:t>
            </a:r>
            <a:r>
              <a:rPr lang="en-US" sz="1600" dirty="0" smtClean="0"/>
              <a:t>. 1) </a:t>
            </a:r>
          </a:p>
        </p:txBody>
      </p:sp>
      <p:sp>
        <p:nvSpPr>
          <p:cNvPr id="4" name="Footer Placeholder 3"/>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77609863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Autofit/>
          </a:bodyPr>
          <a:lstStyle/>
          <a:p>
            <a:r>
              <a:rPr lang="en-US" b="1" dirty="0" smtClean="0"/>
              <a:t>Enhance </a:t>
            </a:r>
            <a:r>
              <a:rPr lang="en-US" b="1" dirty="0"/>
              <a:t>User </a:t>
            </a:r>
            <a:r>
              <a:rPr lang="en-US" b="1" dirty="0" smtClean="0"/>
              <a:t>Productivity </a:t>
            </a:r>
            <a:endParaRPr lang="en-US" sz="1400" b="1" dirty="0" smtClean="0"/>
          </a:p>
          <a:p>
            <a:pPr lvl="1"/>
            <a:r>
              <a:rPr lang="en-US" dirty="0" smtClean="0"/>
              <a:t>Organize </a:t>
            </a:r>
            <a:r>
              <a:rPr lang="en-US" dirty="0"/>
              <a:t>tasks, commands, and functions in groups that resemble actual business operations</a:t>
            </a:r>
          </a:p>
          <a:p>
            <a:pPr lvl="1"/>
            <a:r>
              <a:rPr lang="en-US" dirty="0" smtClean="0"/>
              <a:t>Create </a:t>
            </a:r>
            <a:r>
              <a:rPr lang="en-US" dirty="0"/>
              <a:t>alphabetical menu lists or place the selections used frequently at the top of the menu list</a:t>
            </a:r>
          </a:p>
          <a:p>
            <a:pPr lvl="1"/>
            <a:r>
              <a:rPr lang="en-US" dirty="0"/>
              <a:t>Provide shortcuts for experienced users </a:t>
            </a:r>
            <a:endParaRPr lang="en-US" dirty="0" smtClean="0"/>
          </a:p>
          <a:p>
            <a:pPr lvl="1"/>
            <a:r>
              <a:rPr lang="en-US" dirty="0" smtClean="0"/>
              <a:t>Use </a:t>
            </a:r>
            <a:r>
              <a:rPr lang="en-US" dirty="0"/>
              <a:t>default values if the majority of values in a field are the same </a:t>
            </a:r>
          </a:p>
          <a:p>
            <a:pPr lvl="1"/>
            <a:r>
              <a:rPr lang="en-US" dirty="0"/>
              <a:t>Use a duplicate value </a:t>
            </a:r>
            <a:r>
              <a:rPr lang="en-US" dirty="0" smtClean="0"/>
              <a:t>function, </a:t>
            </a:r>
            <a:r>
              <a:rPr lang="en-US" dirty="0"/>
              <a:t>but allow users to turn this feature on or off as they prefer</a:t>
            </a:r>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14</a:t>
            </a:fld>
            <a:endParaRPr lang="en-US" dirty="0"/>
          </a:p>
        </p:txBody>
      </p:sp>
      <p:sp>
        <p:nvSpPr>
          <p:cNvPr id="2" name="Title 1"/>
          <p:cNvSpPr>
            <a:spLocks noGrp="1"/>
          </p:cNvSpPr>
          <p:nvPr>
            <p:ph type="title"/>
          </p:nvPr>
        </p:nvSpPr>
        <p:spPr/>
        <p:txBody>
          <a:bodyPr>
            <a:normAutofit fontScale="90000"/>
          </a:bodyPr>
          <a:lstStyle/>
          <a:p>
            <a:r>
              <a:rPr lang="en-US" dirty="0"/>
              <a:t>Guidelines for User Interface </a:t>
            </a:r>
            <a:r>
              <a:rPr lang="en-US" dirty="0" smtClean="0"/>
              <a:t>Design </a:t>
            </a:r>
            <a:r>
              <a:rPr lang="en-US" sz="1600" dirty="0" smtClean="0"/>
              <a:t>(Cont. 2)</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10581909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Autofit/>
          </a:bodyPr>
          <a:lstStyle/>
          <a:p>
            <a:r>
              <a:rPr lang="en-US" b="1" dirty="0" smtClean="0"/>
              <a:t>Enhance </a:t>
            </a:r>
            <a:r>
              <a:rPr lang="en-US" b="1" dirty="0"/>
              <a:t>User </a:t>
            </a:r>
            <a:r>
              <a:rPr lang="en-US" b="1" dirty="0" smtClean="0"/>
              <a:t>Productivity </a:t>
            </a:r>
            <a:r>
              <a:rPr lang="en-US" sz="1400" b="1" dirty="0" smtClean="0"/>
              <a:t>(Cont.)</a:t>
            </a:r>
            <a:endParaRPr lang="en-US" sz="1400" b="1" dirty="0"/>
          </a:p>
          <a:p>
            <a:pPr lvl="1"/>
            <a:r>
              <a:rPr lang="en-US" dirty="0"/>
              <a:t>Provide a fast-find feature </a:t>
            </a:r>
            <a:endParaRPr lang="en-US" dirty="0" smtClean="0"/>
          </a:p>
          <a:p>
            <a:pPr lvl="1"/>
            <a:r>
              <a:rPr lang="en-US" dirty="0" smtClean="0"/>
              <a:t>If </a:t>
            </a:r>
            <a:r>
              <a:rPr lang="en-US" dirty="0"/>
              <a:t>available, consider a </a:t>
            </a:r>
            <a:r>
              <a:rPr lang="en-US" b="1" dirty="0"/>
              <a:t>natural</a:t>
            </a:r>
            <a:r>
              <a:rPr lang="en-US" dirty="0"/>
              <a:t> </a:t>
            </a:r>
            <a:r>
              <a:rPr lang="en-US" b="1" dirty="0"/>
              <a:t>language</a:t>
            </a:r>
            <a:r>
              <a:rPr lang="en-US" dirty="0"/>
              <a:t> feature that allows users to type commands or requests in normal text </a:t>
            </a:r>
            <a:r>
              <a:rPr lang="en-US" dirty="0" smtClean="0"/>
              <a:t>phrases</a:t>
            </a:r>
          </a:p>
          <a:p>
            <a:r>
              <a:rPr lang="en-US" b="1" dirty="0"/>
              <a:t>Provide Users with Help and </a:t>
            </a:r>
            <a:r>
              <a:rPr lang="en-US" b="1" dirty="0" smtClean="0"/>
              <a:t>Feedback</a:t>
            </a:r>
          </a:p>
          <a:p>
            <a:pPr lvl="1"/>
            <a:r>
              <a:rPr lang="en-US" dirty="0"/>
              <a:t>Ensure that help is always available on demand</a:t>
            </a:r>
          </a:p>
          <a:p>
            <a:pPr lvl="1"/>
            <a:r>
              <a:rPr lang="en-US" dirty="0"/>
              <a:t>Provide user-selected help and context- </a:t>
            </a:r>
            <a:br>
              <a:rPr lang="en-US" dirty="0"/>
            </a:br>
            <a:r>
              <a:rPr lang="en-US" dirty="0"/>
              <a:t>sensitive </a:t>
            </a:r>
            <a:r>
              <a:rPr lang="en-US" dirty="0" smtClean="0"/>
              <a:t>help</a:t>
            </a:r>
          </a:p>
          <a:p>
            <a:pPr lvl="1"/>
            <a:r>
              <a:rPr lang="en-US" dirty="0"/>
              <a:t>Provide a direct route for users to return </a:t>
            </a:r>
            <a:br>
              <a:rPr lang="en-US" dirty="0"/>
            </a:br>
            <a:r>
              <a:rPr lang="en-US" dirty="0"/>
              <a:t>to the point from where help was </a:t>
            </a:r>
            <a:r>
              <a:rPr lang="en-US" dirty="0" smtClean="0"/>
              <a:t>requested</a:t>
            </a:r>
          </a:p>
          <a:p>
            <a:pPr lvl="1"/>
            <a:r>
              <a:rPr lang="en-US" dirty="0"/>
              <a:t>Include contact information</a:t>
            </a:r>
          </a:p>
          <a:p>
            <a:pPr lvl="1"/>
            <a:endParaRPr lang="en-US" dirty="0"/>
          </a:p>
          <a:p>
            <a:pPr lvl="1"/>
            <a:endParaRPr lang="en-US" dirty="0" smtClean="0"/>
          </a:p>
          <a:p>
            <a:pPr lvl="1"/>
            <a:endParaRPr lang="en-US" dirty="0" smtClean="0"/>
          </a:p>
          <a:p>
            <a:pPr lvl="1"/>
            <a:endParaRPr lang="en-US" b="1" dirty="0"/>
          </a:p>
          <a:p>
            <a:endParaRPr lang="en-US" dirty="0"/>
          </a:p>
          <a:p>
            <a:endParaRPr lang="en-US" dirty="0"/>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15</a:t>
            </a:fld>
            <a:endParaRPr lang="en-US" dirty="0"/>
          </a:p>
        </p:txBody>
      </p:sp>
      <p:sp>
        <p:nvSpPr>
          <p:cNvPr id="2" name="Title 1"/>
          <p:cNvSpPr>
            <a:spLocks noGrp="1"/>
          </p:cNvSpPr>
          <p:nvPr>
            <p:ph type="title"/>
          </p:nvPr>
        </p:nvSpPr>
        <p:spPr/>
        <p:txBody>
          <a:bodyPr>
            <a:normAutofit fontScale="90000"/>
          </a:bodyPr>
          <a:lstStyle/>
          <a:p>
            <a:r>
              <a:rPr lang="en-US" dirty="0"/>
              <a:t>Guidelines for User Interface </a:t>
            </a:r>
            <a:r>
              <a:rPr lang="en-US" dirty="0" smtClean="0"/>
              <a:t>Design </a:t>
            </a:r>
            <a:r>
              <a:rPr lang="en-US" sz="1600" dirty="0" smtClean="0"/>
              <a:t>(Cont. 3)</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565926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Autofit/>
          </a:bodyPr>
          <a:lstStyle/>
          <a:p>
            <a:r>
              <a:rPr lang="en-US" b="1" dirty="0"/>
              <a:t>Provide Users with Help and </a:t>
            </a:r>
            <a:r>
              <a:rPr lang="en-US" b="1" dirty="0" smtClean="0"/>
              <a:t>Feedback </a:t>
            </a:r>
            <a:r>
              <a:rPr lang="en-US" sz="1400" b="1" dirty="0" smtClean="0"/>
              <a:t>(Cont.)</a:t>
            </a:r>
            <a:endParaRPr lang="en-US" sz="1400" b="1" dirty="0"/>
          </a:p>
          <a:p>
            <a:pPr lvl="1"/>
            <a:r>
              <a:rPr lang="en-US" dirty="0" smtClean="0"/>
              <a:t>Require </a:t>
            </a:r>
            <a:r>
              <a:rPr lang="en-US" dirty="0"/>
              <a:t>user confirmation before </a:t>
            </a:r>
            <a:r>
              <a:rPr lang="en-US" dirty="0" smtClean="0"/>
              <a:t>data deletion</a:t>
            </a:r>
          </a:p>
          <a:p>
            <a:pPr lvl="1"/>
            <a:r>
              <a:rPr lang="en-US" dirty="0" smtClean="0"/>
              <a:t>Provide </a:t>
            </a:r>
            <a:r>
              <a:rPr lang="en-US" dirty="0"/>
              <a:t>an </a:t>
            </a:r>
            <a:r>
              <a:rPr lang="en-US" dirty="0" smtClean="0"/>
              <a:t>“Undo” </a:t>
            </a:r>
            <a:r>
              <a:rPr lang="en-US" dirty="0"/>
              <a:t>key </a:t>
            </a:r>
            <a:endParaRPr lang="en-US" dirty="0" smtClean="0"/>
          </a:p>
          <a:p>
            <a:pPr lvl="1"/>
            <a:r>
              <a:rPr lang="en-US" dirty="0" smtClean="0"/>
              <a:t>When </a:t>
            </a:r>
            <a:r>
              <a:rPr lang="en-US" dirty="0"/>
              <a:t>a user-entered command </a:t>
            </a:r>
            <a:r>
              <a:rPr lang="en-US" dirty="0" smtClean="0"/>
              <a:t>contains </a:t>
            </a:r>
            <a:r>
              <a:rPr lang="en-US" dirty="0"/>
              <a:t>an error, highlight the erroneous </a:t>
            </a:r>
            <a:r>
              <a:rPr lang="en-US" dirty="0" smtClean="0"/>
              <a:t>part </a:t>
            </a:r>
          </a:p>
          <a:p>
            <a:pPr lvl="1"/>
            <a:r>
              <a:rPr lang="en-US" dirty="0"/>
              <a:t>Use hypertext links to assist users</a:t>
            </a:r>
          </a:p>
          <a:p>
            <a:pPr lvl="1"/>
            <a:r>
              <a:rPr lang="en-US" dirty="0"/>
              <a:t>Display messages at a logical place </a:t>
            </a:r>
            <a:r>
              <a:rPr lang="en-US" dirty="0" smtClean="0"/>
              <a:t>on the screen</a:t>
            </a:r>
          </a:p>
          <a:p>
            <a:pPr lvl="1"/>
            <a:r>
              <a:rPr lang="en-US" dirty="0"/>
              <a:t>Alert users to lengthy processing times or delays </a:t>
            </a:r>
          </a:p>
          <a:p>
            <a:pPr lvl="1"/>
            <a:r>
              <a:rPr lang="en-US" dirty="0"/>
              <a:t>Allow messages to remain on the screen long enough for users to read </a:t>
            </a:r>
            <a:r>
              <a:rPr lang="en-US" dirty="0" smtClean="0"/>
              <a:t>them</a:t>
            </a:r>
          </a:p>
          <a:p>
            <a:pPr lvl="1"/>
            <a:r>
              <a:rPr lang="en-US" dirty="0"/>
              <a:t>Let the user know whether the task or operation was successful or not</a:t>
            </a:r>
          </a:p>
          <a:p>
            <a:pPr lvl="1"/>
            <a:endParaRPr lang="en-US" dirty="0"/>
          </a:p>
          <a:p>
            <a:pPr lvl="1"/>
            <a:endParaRPr lang="en-US" dirty="0"/>
          </a:p>
          <a:p>
            <a:pPr lvl="1"/>
            <a:endParaRPr lang="en-US" dirty="0" smtClean="0"/>
          </a:p>
          <a:p>
            <a:pPr marL="109728" indent="0">
              <a:buNone/>
            </a:pPr>
            <a:endParaRPr lang="en-US" dirty="0"/>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16</a:t>
            </a:fld>
            <a:endParaRPr lang="en-US" dirty="0"/>
          </a:p>
        </p:txBody>
      </p:sp>
      <p:sp>
        <p:nvSpPr>
          <p:cNvPr id="2" name="Title 1"/>
          <p:cNvSpPr>
            <a:spLocks noGrp="1"/>
          </p:cNvSpPr>
          <p:nvPr>
            <p:ph type="title"/>
          </p:nvPr>
        </p:nvSpPr>
        <p:spPr/>
        <p:txBody>
          <a:bodyPr>
            <a:normAutofit fontScale="90000"/>
          </a:bodyPr>
          <a:lstStyle/>
          <a:p>
            <a:r>
              <a:rPr lang="en-US" dirty="0"/>
              <a:t>Guidelines for User Interface Design </a:t>
            </a:r>
            <a:r>
              <a:rPr lang="en-US" sz="1600" dirty="0"/>
              <a:t>(Cont</a:t>
            </a:r>
            <a:r>
              <a:rPr lang="en-US" sz="1600" dirty="0" smtClean="0"/>
              <a:t>. 4)</a:t>
            </a:r>
            <a:endParaRPr lang="en-US" dirty="0" smtClean="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24634928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This figure is a flow chart labeled customer order tracking system. It consists of 13 rectangular boxes connected by lines. Starting from above, the first box is labeled main menu. It is connected to three boxes below. Starting from the left, the boxes are labeled customers, orders, and products.&#10;The box labeled customers is connected to three boxes, which are placed one below the other. Starting from above, the boxes are labeled add a new customer, update customer data, and delete a customer.&#10;The box labeled orders is connected to three boxes, which are placed one below the other. Starting from above, the boxes are labeled enter a new order, modify order data, and cancel an order.&#10;The box labeled products is connected to three boxes, which are placed one below the other. Starting from above, the boxes are labeled enter a new product, update product data, and delete a product.&#10;" title="Figure 8-7 This menu hierarchy shows tasks, commands, and functions organized into logical groups and sequences. The structure resembles a functional decomposition diagram (FDD), which is a model of business functions and processes."/>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6200" y="1506925"/>
            <a:ext cx="4645395" cy="2455475"/>
          </a:xfrm>
        </p:spPr>
      </p:pic>
      <p:sp>
        <p:nvSpPr>
          <p:cNvPr id="3" name="Slide Number Placeholder 2"/>
          <p:cNvSpPr>
            <a:spLocks noGrp="1"/>
          </p:cNvSpPr>
          <p:nvPr>
            <p:ph type="sldNum" sz="quarter" idx="12"/>
          </p:nvPr>
        </p:nvSpPr>
        <p:spPr/>
        <p:txBody>
          <a:bodyPr/>
          <a:lstStyle/>
          <a:p>
            <a:pPr>
              <a:defRPr/>
            </a:pPr>
            <a:fld id="{EB9CF567-92F2-4868-AE5F-6064AF3DA266}" type="slidenum">
              <a:rPr lang="en-US" smtClean="0"/>
              <a:pPr>
                <a:defRPr/>
              </a:pPr>
              <a:t>17</a:t>
            </a:fld>
            <a:endParaRPr lang="en-US" dirty="0"/>
          </a:p>
        </p:txBody>
      </p:sp>
      <p:sp>
        <p:nvSpPr>
          <p:cNvPr id="4" name="Title 3"/>
          <p:cNvSpPr>
            <a:spLocks noGrp="1"/>
          </p:cNvSpPr>
          <p:nvPr>
            <p:ph type="title"/>
          </p:nvPr>
        </p:nvSpPr>
        <p:spPr/>
        <p:txBody>
          <a:bodyPr>
            <a:normAutofit fontScale="90000"/>
          </a:bodyPr>
          <a:lstStyle/>
          <a:p>
            <a:r>
              <a:rPr lang="en-US" dirty="0"/>
              <a:t>Guidelines for User Interface Design </a:t>
            </a:r>
            <a:r>
              <a:rPr lang="en-US" sz="1600" dirty="0"/>
              <a:t>(Cont</a:t>
            </a:r>
            <a:r>
              <a:rPr lang="en-US" sz="1600" dirty="0" smtClean="0"/>
              <a:t>. 5)</a:t>
            </a:r>
            <a:endParaRPr lang="en-IN" dirty="0"/>
          </a:p>
        </p:txBody>
      </p:sp>
      <p:pic>
        <p:nvPicPr>
          <p:cNvPr id="7" name="Picture 6" descr="This figure consists of a large square. Six rectangular boxes are placed one below the other inside the square. The label help topics can be seen above the rectangular boxes. Starting from the top, the boxes are labeled register students, print class rosters, enter grades, print grade reports, index of help topics, and contact tech support." title="Figure 8-8 The main Help screen for a student registration syste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9086" y="1814763"/>
            <a:ext cx="3926314" cy="3519237"/>
          </a:xfrm>
          <a:prstGeom prst="rect">
            <a:avLst/>
          </a:prstGeom>
        </p:spPr>
      </p:pic>
      <p:sp>
        <p:nvSpPr>
          <p:cNvPr id="8" name="TextBox 7"/>
          <p:cNvSpPr txBox="1"/>
          <p:nvPr/>
        </p:nvSpPr>
        <p:spPr>
          <a:xfrm>
            <a:off x="457200" y="4114800"/>
            <a:ext cx="4264395" cy="1569660"/>
          </a:xfrm>
          <a:prstGeom prst="rect">
            <a:avLst/>
          </a:prstGeom>
          <a:noFill/>
        </p:spPr>
        <p:txBody>
          <a:bodyPr wrap="square" rtlCol="0">
            <a:spAutoFit/>
          </a:bodyPr>
          <a:lstStyle/>
          <a:p>
            <a:r>
              <a:rPr lang="en-IN" sz="1600" b="1" dirty="0"/>
              <a:t>Figure 8-7 </a:t>
            </a:r>
            <a:r>
              <a:rPr lang="en-IN" sz="1600" dirty="0"/>
              <a:t>This menu hierarchy shows tasks, commands, and </a:t>
            </a:r>
            <a:r>
              <a:rPr lang="en-IN" sz="1600" dirty="0" smtClean="0"/>
              <a:t>functions organized into logical </a:t>
            </a:r>
            <a:r>
              <a:rPr lang="en-IN" sz="1600" dirty="0"/>
              <a:t>groups and sequences. The structure resembles a functional </a:t>
            </a:r>
            <a:r>
              <a:rPr lang="en-IN" sz="1600" dirty="0" smtClean="0"/>
              <a:t>decomposition diagram </a:t>
            </a:r>
            <a:r>
              <a:rPr lang="en-IN" sz="1600" dirty="0"/>
              <a:t>(FDD), which is a model of business functions and processes.</a:t>
            </a:r>
          </a:p>
        </p:txBody>
      </p:sp>
      <p:sp>
        <p:nvSpPr>
          <p:cNvPr id="9" name="TextBox 8"/>
          <p:cNvSpPr txBox="1"/>
          <p:nvPr/>
        </p:nvSpPr>
        <p:spPr>
          <a:xfrm>
            <a:off x="4989086" y="5440085"/>
            <a:ext cx="4264395" cy="584775"/>
          </a:xfrm>
          <a:prstGeom prst="rect">
            <a:avLst/>
          </a:prstGeom>
          <a:noFill/>
        </p:spPr>
        <p:txBody>
          <a:bodyPr wrap="square" rtlCol="0">
            <a:spAutoFit/>
          </a:bodyPr>
          <a:lstStyle/>
          <a:p>
            <a:r>
              <a:rPr lang="en-IN" sz="1600" b="1" dirty="0"/>
              <a:t>Figure 8-8 </a:t>
            </a:r>
            <a:r>
              <a:rPr lang="en-IN" sz="1600" dirty="0"/>
              <a:t>The main Help screen for a student </a:t>
            </a:r>
            <a:r>
              <a:rPr lang="en-IN" sz="1600" dirty="0" smtClean="0"/>
              <a:t>registration system</a:t>
            </a:r>
            <a:r>
              <a:rPr lang="en-IN" sz="1600" dirty="0"/>
              <a:t>.</a:t>
            </a:r>
          </a:p>
        </p:txBody>
      </p:sp>
      <p:sp>
        <p:nvSpPr>
          <p:cNvPr id="2" name="Footer Placeholder 1"/>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18132323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r>
              <a:rPr lang="en-US" b="1" dirty="0"/>
              <a:t>Provide Users with Help and Feedback </a:t>
            </a:r>
            <a:r>
              <a:rPr lang="en-US" sz="1400" b="1" dirty="0"/>
              <a:t>(Cont.)</a:t>
            </a:r>
          </a:p>
          <a:p>
            <a:pPr lvl="1"/>
            <a:r>
              <a:rPr lang="en-US" dirty="0" smtClean="0"/>
              <a:t>Provide </a:t>
            </a:r>
            <a:r>
              <a:rPr lang="en-US" dirty="0"/>
              <a:t>a text explanation </a:t>
            </a:r>
            <a:r>
              <a:rPr lang="en-US" dirty="0" smtClean="0"/>
              <a:t>for an </a:t>
            </a:r>
            <a:r>
              <a:rPr lang="en-US" dirty="0"/>
              <a:t>icon or image </a:t>
            </a:r>
            <a:r>
              <a:rPr lang="en-US" dirty="0" smtClean="0"/>
              <a:t>on </a:t>
            </a:r>
            <a:r>
              <a:rPr lang="en-US" dirty="0"/>
              <a:t>a control button</a:t>
            </a:r>
          </a:p>
          <a:p>
            <a:pPr lvl="1"/>
            <a:r>
              <a:rPr lang="en-US" dirty="0"/>
              <a:t>Use messages that are specific, understandable, and </a:t>
            </a:r>
            <a:r>
              <a:rPr lang="en-US" dirty="0" smtClean="0"/>
              <a:t>professional</a:t>
            </a:r>
          </a:p>
          <a:p>
            <a:r>
              <a:rPr lang="en-US" b="1" dirty="0"/>
              <a:t>Create an Attractive Layout and Design</a:t>
            </a:r>
          </a:p>
          <a:p>
            <a:pPr lvl="1"/>
            <a:r>
              <a:rPr lang="en-US" dirty="0"/>
              <a:t>Use appropriate colors to highlight different areas of the screen</a:t>
            </a:r>
          </a:p>
          <a:p>
            <a:pPr lvl="1"/>
            <a:r>
              <a:rPr lang="en-US" dirty="0"/>
              <a:t>Use special effects sparingly</a:t>
            </a:r>
          </a:p>
          <a:p>
            <a:pPr lvl="1"/>
            <a:r>
              <a:rPr lang="en-US" dirty="0"/>
              <a:t>Use hyperlinks that allow users to navigate to related </a:t>
            </a:r>
            <a:r>
              <a:rPr lang="en-US" dirty="0" smtClean="0"/>
              <a:t>topics</a:t>
            </a:r>
          </a:p>
          <a:p>
            <a:pPr lvl="1"/>
            <a:r>
              <a:rPr lang="en-US" dirty="0"/>
              <a:t>Group related objects and information</a:t>
            </a:r>
          </a:p>
          <a:p>
            <a:pPr lvl="1"/>
            <a:endParaRPr lang="en-US" dirty="0"/>
          </a:p>
          <a:p>
            <a:endParaRPr lang="en-US" dirty="0"/>
          </a:p>
          <a:p>
            <a:endParaRPr lang="en-US" dirty="0"/>
          </a:p>
          <a:p>
            <a:pPr lvl="1"/>
            <a:endParaRPr lang="en-IN" dirty="0"/>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18</a:t>
            </a:fld>
            <a:endParaRPr lang="en-US" dirty="0"/>
          </a:p>
        </p:txBody>
      </p:sp>
      <p:sp>
        <p:nvSpPr>
          <p:cNvPr id="2" name="Title 1"/>
          <p:cNvSpPr>
            <a:spLocks noGrp="1"/>
          </p:cNvSpPr>
          <p:nvPr>
            <p:ph type="title"/>
          </p:nvPr>
        </p:nvSpPr>
        <p:spPr/>
        <p:txBody>
          <a:bodyPr rtlCol="0">
            <a:normAutofit fontScale="90000"/>
          </a:bodyPr>
          <a:lstStyle/>
          <a:p>
            <a:pPr>
              <a:defRPr/>
            </a:pPr>
            <a:r>
              <a:rPr lang="en-US" dirty="0"/>
              <a:t>Guidelines for User Interface Design </a:t>
            </a:r>
            <a:r>
              <a:rPr lang="en-US" sz="1600" dirty="0"/>
              <a:t>(Cont</a:t>
            </a:r>
            <a:r>
              <a:rPr lang="en-US" sz="1600" dirty="0" smtClean="0"/>
              <a:t>. 6)</a:t>
            </a:r>
            <a:endParaRPr lang="en-US" sz="1300" dirty="0" smtClean="0"/>
          </a:p>
        </p:txBody>
      </p:sp>
      <p:sp>
        <p:nvSpPr>
          <p:cNvPr id="4" name="Footer Placeholder 3"/>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29917725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Autofit/>
          </a:bodyPr>
          <a:lstStyle/>
          <a:p>
            <a:pPr lvl="0">
              <a:buClr>
                <a:srgbClr val="2DA2BF"/>
              </a:buClr>
            </a:pPr>
            <a:r>
              <a:rPr lang="en-US" b="1" dirty="0">
                <a:solidFill>
                  <a:prstClr val="black"/>
                </a:solidFill>
              </a:rPr>
              <a:t>Create an Attractive Layout and Design </a:t>
            </a:r>
            <a:r>
              <a:rPr lang="en-US" sz="1400" b="1" dirty="0">
                <a:solidFill>
                  <a:prstClr val="black"/>
                </a:solidFill>
              </a:rPr>
              <a:t>(Cont.)</a:t>
            </a:r>
          </a:p>
          <a:p>
            <a:pPr lvl="1"/>
            <a:r>
              <a:rPr lang="en-US" dirty="0" smtClean="0"/>
              <a:t>Display </a:t>
            </a:r>
            <a:r>
              <a:rPr lang="en-US" dirty="0"/>
              <a:t>titles, messages, and instructions in a consistent </a:t>
            </a:r>
            <a:r>
              <a:rPr lang="en-US" dirty="0" smtClean="0"/>
              <a:t>manner</a:t>
            </a:r>
            <a:endParaRPr lang="en-US" dirty="0"/>
          </a:p>
          <a:p>
            <a:pPr lvl="1"/>
            <a:r>
              <a:rPr lang="en-US" dirty="0" smtClean="0"/>
              <a:t>Ensure </a:t>
            </a:r>
            <a:r>
              <a:rPr lang="en-US" dirty="0"/>
              <a:t>that commands </a:t>
            </a:r>
            <a:r>
              <a:rPr lang="en-US" dirty="0" smtClean="0"/>
              <a:t>and similar mouse actions will </a:t>
            </a:r>
            <a:r>
              <a:rPr lang="en-US" dirty="0"/>
              <a:t>have the same </a:t>
            </a:r>
            <a:r>
              <a:rPr lang="en-US" dirty="0" smtClean="0"/>
              <a:t>effect</a:t>
            </a:r>
          </a:p>
          <a:p>
            <a:pPr lvl="1"/>
            <a:r>
              <a:rPr lang="en-US" dirty="0"/>
              <a:t>Require the user to confirm the entry by pressing Enter or Tab </a:t>
            </a:r>
          </a:p>
          <a:p>
            <a:pPr lvl="1"/>
            <a:r>
              <a:rPr lang="en-US" dirty="0"/>
              <a:t>Remember that users are accustomed to a pattern of red = stop, yellow = caution, and green = go</a:t>
            </a:r>
          </a:p>
          <a:p>
            <a:pPr lvl="1"/>
            <a:r>
              <a:rPr lang="en-US" dirty="0"/>
              <a:t>Provide a keystroke alternative for each menu command </a:t>
            </a:r>
          </a:p>
          <a:p>
            <a:pPr lvl="1"/>
            <a:r>
              <a:rPr lang="en-US" dirty="0" smtClean="0"/>
              <a:t>Avoid </a:t>
            </a:r>
            <a:r>
              <a:rPr lang="en-US" dirty="0"/>
              <a:t>complex terms and technical jargon</a:t>
            </a:r>
          </a:p>
          <a:p>
            <a:pPr lvl="1"/>
            <a:endParaRPr lang="en-US" dirty="0" smtClean="0"/>
          </a:p>
          <a:p>
            <a:pPr lvl="1"/>
            <a:endParaRPr lang="en-US" dirty="0"/>
          </a:p>
          <a:p>
            <a:pPr lvl="2"/>
            <a:endParaRPr lang="en-US" sz="2300" b="1" dirty="0" smtClean="0"/>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19</a:t>
            </a:fld>
            <a:endParaRPr lang="en-US" dirty="0"/>
          </a:p>
        </p:txBody>
      </p:sp>
      <p:sp>
        <p:nvSpPr>
          <p:cNvPr id="2" name="Title 1"/>
          <p:cNvSpPr>
            <a:spLocks noGrp="1"/>
          </p:cNvSpPr>
          <p:nvPr>
            <p:ph type="title"/>
          </p:nvPr>
        </p:nvSpPr>
        <p:spPr/>
        <p:txBody>
          <a:bodyPr>
            <a:normAutofit fontScale="90000"/>
          </a:bodyPr>
          <a:lstStyle/>
          <a:p>
            <a:r>
              <a:rPr lang="en-US" dirty="0"/>
              <a:t>Guidelines for User Interface Design </a:t>
            </a:r>
            <a:r>
              <a:rPr lang="en-US" sz="1600" dirty="0"/>
              <a:t>(Cont</a:t>
            </a:r>
            <a:r>
              <a:rPr lang="en-US" sz="1600" dirty="0" smtClean="0"/>
              <a:t>. 7)</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16031621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Placeholder 2"/>
          <p:cNvSpPr>
            <a:spLocks noGrp="1"/>
          </p:cNvSpPr>
          <p:nvPr>
            <p:ph idx="1"/>
          </p:nvPr>
        </p:nvSpPr>
        <p:spPr/>
        <p:txBody>
          <a:bodyPr>
            <a:normAutofit/>
          </a:bodyPr>
          <a:lstStyle/>
          <a:p>
            <a:r>
              <a:rPr lang="en-US" dirty="0"/>
              <a:t>Explain the concept of user interface </a:t>
            </a:r>
            <a:r>
              <a:rPr lang="en-US" dirty="0" smtClean="0"/>
              <a:t>design and human-computer </a:t>
            </a:r>
            <a:r>
              <a:rPr lang="en-US" dirty="0"/>
              <a:t>interaction, </a:t>
            </a:r>
            <a:r>
              <a:rPr lang="en-US" dirty="0" smtClean="0"/>
              <a:t>including basic </a:t>
            </a:r>
            <a:r>
              <a:rPr lang="en-US" dirty="0"/>
              <a:t>principles of user-centered design</a:t>
            </a:r>
          </a:p>
          <a:p>
            <a:r>
              <a:rPr lang="en-US" dirty="0" smtClean="0"/>
              <a:t>Explain </a:t>
            </a:r>
            <a:r>
              <a:rPr lang="en-US" dirty="0"/>
              <a:t>how experienced interface </a:t>
            </a:r>
            <a:r>
              <a:rPr lang="en-US" dirty="0" smtClean="0"/>
              <a:t>designers perform </a:t>
            </a:r>
            <a:r>
              <a:rPr lang="en-US" dirty="0"/>
              <a:t>their tasks</a:t>
            </a:r>
          </a:p>
          <a:p>
            <a:r>
              <a:rPr lang="en-US" dirty="0" smtClean="0"/>
              <a:t>Describe </a:t>
            </a:r>
            <a:r>
              <a:rPr lang="en-US" dirty="0"/>
              <a:t>rules for successful interface design</a:t>
            </a:r>
          </a:p>
          <a:p>
            <a:r>
              <a:rPr lang="en-US" dirty="0" smtClean="0"/>
              <a:t>Discuss </a:t>
            </a:r>
            <a:r>
              <a:rPr lang="en-US" dirty="0"/>
              <a:t>input and output technology </a:t>
            </a:r>
            <a:r>
              <a:rPr lang="en-US" dirty="0" smtClean="0"/>
              <a:t>issues</a:t>
            </a:r>
            <a:endParaRPr lang="en-US" dirty="0"/>
          </a:p>
        </p:txBody>
      </p:sp>
      <p:sp>
        <p:nvSpPr>
          <p:cNvPr id="6" name="Slide Number Placeholder 5"/>
          <p:cNvSpPr>
            <a:spLocks noGrp="1"/>
          </p:cNvSpPr>
          <p:nvPr>
            <p:ph type="sldNum" sz="quarter" idx="12"/>
          </p:nvPr>
        </p:nvSpPr>
        <p:spPr/>
        <p:txBody>
          <a:bodyPr/>
          <a:lstStyle/>
          <a:p>
            <a:pPr>
              <a:defRPr/>
            </a:pPr>
            <a:fld id="{046585E2-4C0B-443F-A25D-E625A79689EE}" type="slidenum">
              <a:rPr lang="en-US"/>
              <a:pPr>
                <a:defRPr/>
              </a:pPr>
              <a:t>2</a:t>
            </a:fld>
            <a:endParaRPr lang="en-US" dirty="0"/>
          </a:p>
        </p:txBody>
      </p:sp>
      <p:sp>
        <p:nvSpPr>
          <p:cNvPr id="16385" name="Title 1"/>
          <p:cNvSpPr>
            <a:spLocks noGrp="1"/>
          </p:cNvSpPr>
          <p:nvPr>
            <p:ph type="title"/>
          </p:nvPr>
        </p:nvSpPr>
        <p:spPr/>
        <p:txBody>
          <a:bodyPr/>
          <a:lstStyle/>
          <a:p>
            <a:pPr eaLnBrk="1" hangingPunct="1"/>
            <a:r>
              <a:rPr lang="en-US" dirty="0" smtClean="0"/>
              <a:t>Chapter Objectives </a:t>
            </a:r>
            <a:endParaRPr lang="en-US" sz="1200" dirty="0" smtClean="0"/>
          </a:p>
        </p:txBody>
      </p:sp>
      <p:sp>
        <p:nvSpPr>
          <p:cNvPr id="2" name="Footer Placeholder 1"/>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Autofit/>
          </a:bodyPr>
          <a:lstStyle/>
          <a:p>
            <a:r>
              <a:rPr lang="en-US" b="1" dirty="0" smtClean="0"/>
              <a:t>Enhance the </a:t>
            </a:r>
            <a:r>
              <a:rPr lang="en-US" b="1" dirty="0"/>
              <a:t>Interface</a:t>
            </a:r>
          </a:p>
          <a:p>
            <a:pPr lvl="1"/>
            <a:r>
              <a:rPr lang="en-US" dirty="0" smtClean="0"/>
              <a:t>Opening screen is important as it </a:t>
            </a:r>
            <a:r>
              <a:rPr lang="en-US" dirty="0"/>
              <a:t>introduces </a:t>
            </a:r>
            <a:r>
              <a:rPr lang="en-US" dirty="0" smtClean="0"/>
              <a:t>the </a:t>
            </a:r>
            <a:r>
              <a:rPr lang="en-US" dirty="0"/>
              <a:t>application</a:t>
            </a:r>
          </a:p>
          <a:p>
            <a:pPr lvl="2"/>
            <a:r>
              <a:rPr lang="en-US" dirty="0"/>
              <a:t>The starting point can be </a:t>
            </a:r>
            <a:r>
              <a:rPr lang="en-US" dirty="0" smtClean="0"/>
              <a:t>a </a:t>
            </a:r>
            <a:r>
              <a:rPr lang="en-US" b="1" dirty="0"/>
              <a:t>switchboard</a:t>
            </a:r>
            <a:r>
              <a:rPr lang="en-US" dirty="0"/>
              <a:t> with well-</a:t>
            </a:r>
            <a:br>
              <a:rPr lang="en-US" dirty="0"/>
            </a:br>
            <a:r>
              <a:rPr lang="en-US" dirty="0"/>
              <a:t>placed command buttons </a:t>
            </a:r>
            <a:r>
              <a:rPr lang="en-US" dirty="0" smtClean="0"/>
              <a:t>for navigation</a:t>
            </a:r>
          </a:p>
          <a:p>
            <a:pPr lvl="1"/>
            <a:r>
              <a:rPr lang="en-US" dirty="0" smtClean="0"/>
              <a:t>Use a </a:t>
            </a:r>
            <a:r>
              <a:rPr lang="en-US" b="1" dirty="0" smtClean="0"/>
              <a:t>command</a:t>
            </a:r>
            <a:r>
              <a:rPr lang="en-US" dirty="0" smtClean="0"/>
              <a:t> </a:t>
            </a:r>
            <a:r>
              <a:rPr lang="en-US" b="1" dirty="0" smtClean="0"/>
              <a:t>button </a:t>
            </a:r>
            <a:r>
              <a:rPr lang="en-US" dirty="0" smtClean="0"/>
              <a:t>to initiate an action </a:t>
            </a:r>
          </a:p>
          <a:p>
            <a:pPr lvl="1"/>
            <a:r>
              <a:rPr lang="en-US" dirty="0" smtClean="0"/>
              <a:t>Try to create customized </a:t>
            </a:r>
            <a:r>
              <a:rPr lang="en-US" b="1" dirty="0" smtClean="0"/>
              <a:t>menu</a:t>
            </a:r>
            <a:r>
              <a:rPr lang="en-US" dirty="0" smtClean="0"/>
              <a:t> </a:t>
            </a:r>
            <a:r>
              <a:rPr lang="en-US" b="1" dirty="0" smtClean="0"/>
              <a:t>bars </a:t>
            </a:r>
            <a:r>
              <a:rPr lang="en-US" dirty="0" smtClean="0"/>
              <a:t>and toolbars</a:t>
            </a:r>
          </a:p>
          <a:p>
            <a:pPr lvl="1"/>
            <a:r>
              <a:rPr lang="en-US" dirty="0"/>
              <a:t>Add a shortcut feature that lets a user select a </a:t>
            </a:r>
            <a:r>
              <a:rPr lang="en-US" b="1" dirty="0"/>
              <a:t>menu</a:t>
            </a:r>
            <a:r>
              <a:rPr lang="en-US" dirty="0"/>
              <a:t> </a:t>
            </a:r>
            <a:r>
              <a:rPr lang="en-US" b="1" dirty="0" smtClean="0"/>
              <a:t>command</a:t>
            </a:r>
          </a:p>
          <a:p>
            <a:pPr lvl="1"/>
            <a:r>
              <a:rPr lang="en-US" dirty="0"/>
              <a:t>If variable input data is needed, provide a </a:t>
            </a:r>
            <a:r>
              <a:rPr lang="en-US" b="1" dirty="0"/>
              <a:t>dialog</a:t>
            </a:r>
            <a:r>
              <a:rPr lang="en-US" dirty="0"/>
              <a:t> </a:t>
            </a:r>
            <a:r>
              <a:rPr lang="en-US" b="1" dirty="0"/>
              <a:t>box</a:t>
            </a:r>
            <a:r>
              <a:rPr lang="en-US" dirty="0"/>
              <a:t> that explains what is required</a:t>
            </a:r>
          </a:p>
          <a:p>
            <a:pPr lvl="1"/>
            <a:endParaRPr lang="en-US" b="1" dirty="0" smtClean="0"/>
          </a:p>
          <a:p>
            <a:pPr lvl="1"/>
            <a:endParaRPr lang="en-US" dirty="0" smtClean="0"/>
          </a:p>
          <a:p>
            <a:pPr lvl="1"/>
            <a:endParaRPr lang="en-US" dirty="0" smtClean="0"/>
          </a:p>
          <a:p>
            <a:pPr lvl="1"/>
            <a:endParaRPr lang="en-US" dirty="0"/>
          </a:p>
          <a:p>
            <a:pPr lvl="1"/>
            <a:endParaRPr lang="en-US" dirty="0"/>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20</a:t>
            </a:fld>
            <a:endParaRPr lang="en-US" dirty="0"/>
          </a:p>
        </p:txBody>
      </p:sp>
      <p:sp>
        <p:nvSpPr>
          <p:cNvPr id="2" name="Title 1"/>
          <p:cNvSpPr>
            <a:spLocks noGrp="1"/>
          </p:cNvSpPr>
          <p:nvPr>
            <p:ph type="title"/>
          </p:nvPr>
        </p:nvSpPr>
        <p:spPr/>
        <p:txBody>
          <a:bodyPr>
            <a:normAutofit fontScale="90000"/>
          </a:bodyPr>
          <a:lstStyle/>
          <a:p>
            <a:r>
              <a:rPr lang="en-US" dirty="0"/>
              <a:t>Guidelines for User Interface Design </a:t>
            </a:r>
            <a:r>
              <a:rPr lang="en-US" sz="1600" dirty="0"/>
              <a:t>(Cont</a:t>
            </a:r>
            <a:r>
              <a:rPr lang="en-US" sz="1600" dirty="0" smtClean="0"/>
              <a:t>. 8)</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40207370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Autofit/>
          </a:bodyPr>
          <a:lstStyle/>
          <a:p>
            <a:r>
              <a:rPr lang="en-US" b="1" dirty="0"/>
              <a:t>Enhance the </a:t>
            </a:r>
            <a:r>
              <a:rPr lang="en-US" b="1" dirty="0" smtClean="0"/>
              <a:t>Interface </a:t>
            </a:r>
            <a:r>
              <a:rPr lang="en-US" sz="1500" b="1" dirty="0" smtClean="0"/>
              <a:t>(Cont.)</a:t>
            </a:r>
            <a:endParaRPr lang="en-US" sz="1500" b="1" dirty="0"/>
          </a:p>
          <a:p>
            <a:pPr lvl="1"/>
            <a:r>
              <a:rPr lang="en-US" dirty="0" smtClean="0"/>
              <a:t>A </a:t>
            </a:r>
            <a:r>
              <a:rPr lang="en-US" b="1" dirty="0" smtClean="0"/>
              <a:t>toggle</a:t>
            </a:r>
            <a:r>
              <a:rPr lang="en-US" dirty="0" smtClean="0"/>
              <a:t> </a:t>
            </a:r>
            <a:r>
              <a:rPr lang="en-US" b="1" dirty="0" smtClean="0"/>
              <a:t>button</a:t>
            </a:r>
            <a:r>
              <a:rPr lang="en-US" dirty="0" smtClean="0"/>
              <a:t> makes it easy to show on or off status</a:t>
            </a:r>
          </a:p>
          <a:p>
            <a:pPr lvl="1"/>
            <a:r>
              <a:rPr lang="en-US" dirty="0" smtClean="0"/>
              <a:t>Use </a:t>
            </a:r>
            <a:r>
              <a:rPr lang="en-US" b="1" dirty="0"/>
              <a:t>list</a:t>
            </a:r>
            <a:r>
              <a:rPr lang="en-US" dirty="0"/>
              <a:t> </a:t>
            </a:r>
            <a:r>
              <a:rPr lang="en-US" b="1" dirty="0"/>
              <a:t>boxes</a:t>
            </a:r>
            <a:r>
              <a:rPr lang="en-US" dirty="0"/>
              <a:t> that display the available choices</a:t>
            </a:r>
          </a:p>
          <a:p>
            <a:pPr lvl="1"/>
            <a:r>
              <a:rPr lang="en-US" dirty="0"/>
              <a:t>Use an </a:t>
            </a:r>
            <a:r>
              <a:rPr lang="en-US" b="1" dirty="0"/>
              <a:t>option</a:t>
            </a:r>
            <a:r>
              <a:rPr lang="en-US" dirty="0"/>
              <a:t> </a:t>
            </a:r>
            <a:r>
              <a:rPr lang="en-US" b="1" dirty="0"/>
              <a:t>button</a:t>
            </a:r>
            <a:r>
              <a:rPr lang="en-US" dirty="0"/>
              <a:t>, or </a:t>
            </a:r>
            <a:r>
              <a:rPr lang="en-US" dirty="0" smtClean="0"/>
              <a:t>a </a:t>
            </a:r>
            <a:r>
              <a:rPr lang="en-US" b="1" dirty="0" smtClean="0"/>
              <a:t>radio</a:t>
            </a:r>
            <a:r>
              <a:rPr lang="en-US" dirty="0" smtClean="0"/>
              <a:t> </a:t>
            </a:r>
            <a:r>
              <a:rPr lang="en-US" b="1" dirty="0"/>
              <a:t>button</a:t>
            </a:r>
            <a:r>
              <a:rPr lang="en-US" dirty="0"/>
              <a:t>, to control user </a:t>
            </a:r>
            <a:r>
              <a:rPr lang="en-US" dirty="0" smtClean="0"/>
              <a:t>choices</a:t>
            </a:r>
          </a:p>
          <a:p>
            <a:pPr lvl="1"/>
            <a:r>
              <a:rPr lang="en-IN" dirty="0"/>
              <a:t>If </a:t>
            </a:r>
            <a:r>
              <a:rPr lang="en-IN" b="1" dirty="0"/>
              <a:t>check boxes </a:t>
            </a:r>
            <a:r>
              <a:rPr lang="en-IN" dirty="0"/>
              <a:t>are used to select one or more choices from a group, show </a:t>
            </a:r>
            <a:r>
              <a:rPr lang="en-IN" dirty="0" smtClean="0"/>
              <a:t>the choices </a:t>
            </a:r>
            <a:r>
              <a:rPr lang="en-IN" dirty="0"/>
              <a:t>with a checkmark or an </a:t>
            </a:r>
            <a:r>
              <a:rPr lang="en-IN" dirty="0" smtClean="0"/>
              <a:t>X</a:t>
            </a:r>
          </a:p>
          <a:p>
            <a:pPr lvl="1"/>
            <a:r>
              <a:rPr lang="en-IN" dirty="0" smtClean="0"/>
              <a:t>When dates must be entered, use a </a:t>
            </a:r>
            <a:r>
              <a:rPr lang="en-IN" b="1" dirty="0" smtClean="0"/>
              <a:t>calendar</a:t>
            </a:r>
            <a:r>
              <a:rPr lang="en-IN" dirty="0" smtClean="0"/>
              <a:t> </a:t>
            </a:r>
            <a:r>
              <a:rPr lang="en-IN" b="1" dirty="0" smtClean="0"/>
              <a:t>control</a:t>
            </a:r>
            <a:endParaRPr lang="en-US" b="1" dirty="0"/>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21</a:t>
            </a:fld>
            <a:endParaRPr lang="en-US" dirty="0"/>
          </a:p>
        </p:txBody>
      </p:sp>
      <p:sp>
        <p:nvSpPr>
          <p:cNvPr id="2" name="Title 1"/>
          <p:cNvSpPr>
            <a:spLocks noGrp="1"/>
          </p:cNvSpPr>
          <p:nvPr>
            <p:ph type="title"/>
          </p:nvPr>
        </p:nvSpPr>
        <p:spPr/>
        <p:txBody>
          <a:bodyPr>
            <a:normAutofit fontScale="90000"/>
          </a:bodyPr>
          <a:lstStyle/>
          <a:p>
            <a:r>
              <a:rPr lang="en-US" dirty="0"/>
              <a:t>Guidelines for User Interface Design </a:t>
            </a:r>
            <a:r>
              <a:rPr lang="en-US" sz="1600" dirty="0"/>
              <a:t>(Cont</a:t>
            </a:r>
            <a:r>
              <a:rPr lang="en-US" sz="1600" dirty="0" smtClean="0"/>
              <a:t>. 9)</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0174254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22</a:t>
            </a:fld>
            <a:endParaRPr lang="en-US" dirty="0"/>
          </a:p>
        </p:txBody>
      </p:sp>
      <p:sp>
        <p:nvSpPr>
          <p:cNvPr id="2" name="Title 1"/>
          <p:cNvSpPr>
            <a:spLocks noGrp="1"/>
          </p:cNvSpPr>
          <p:nvPr>
            <p:ph type="title"/>
          </p:nvPr>
        </p:nvSpPr>
        <p:spPr/>
        <p:txBody>
          <a:bodyPr rtlCol="0">
            <a:normAutofit fontScale="90000"/>
          </a:bodyPr>
          <a:lstStyle/>
          <a:p>
            <a:pPr>
              <a:defRPr/>
            </a:pPr>
            <a:r>
              <a:rPr lang="en-US" dirty="0"/>
              <a:t>Guidelines for User Interface Design </a:t>
            </a:r>
            <a:r>
              <a:rPr lang="en-US" sz="1600" dirty="0"/>
              <a:t>(Cont</a:t>
            </a:r>
            <a:r>
              <a:rPr lang="en-US" sz="1600" dirty="0" smtClean="0"/>
              <a:t>. 10)</a:t>
            </a:r>
          </a:p>
        </p:txBody>
      </p:sp>
      <p:sp>
        <p:nvSpPr>
          <p:cNvPr id="7" name="Rectangle 6"/>
          <p:cNvSpPr/>
          <p:nvPr/>
        </p:nvSpPr>
        <p:spPr>
          <a:xfrm>
            <a:off x="228600" y="3699761"/>
            <a:ext cx="2895600" cy="1815882"/>
          </a:xfrm>
          <a:prstGeom prst="rect">
            <a:avLst/>
          </a:prstGeom>
        </p:spPr>
        <p:txBody>
          <a:bodyPr wrap="square">
            <a:spAutoFit/>
          </a:bodyPr>
          <a:lstStyle/>
          <a:p>
            <a:r>
              <a:rPr lang="en-US" sz="1400" b="1" dirty="0" smtClean="0"/>
              <a:t>FIGURE 8-10 </a:t>
            </a:r>
            <a:r>
              <a:rPr lang="en-US" sz="1400" dirty="0"/>
              <a:t>A data entry screen for the student registration system. This screen uses several </a:t>
            </a:r>
            <a:r>
              <a:rPr lang="en-US" sz="1400" dirty="0" smtClean="0"/>
              <a:t>design features </a:t>
            </a:r>
            <a:r>
              <a:rPr lang="en-US" sz="1400" dirty="0"/>
              <a:t>that are described in the text. When a user clicks the Find Student command button, a dialog box </a:t>
            </a:r>
            <a:r>
              <a:rPr lang="en-US" sz="1400" dirty="0" smtClean="0"/>
              <a:t>is displayed </a:t>
            </a:r>
            <a:r>
              <a:rPr lang="en-US" sz="1400" dirty="0"/>
              <a:t>with </a:t>
            </a:r>
            <a:r>
              <a:rPr lang="en-US" sz="1400" dirty="0" smtClean="0"/>
              <a:t>instructions.</a:t>
            </a:r>
            <a:endParaRPr lang="en-US" sz="1400"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pic>
        <p:nvPicPr>
          <p:cNvPr id="4" name="Picture 3" descr="This figure is a screenshot of a data entry screen for a student registration system. The figure consists of two task windows that are placed one below the other. The larger window is placed above. This window is labeled students. The header of the window reads students registration system. Next to the header is a rectangular box that reads contact IT help at ext. 2236 for user support. The content in this box is listed in two columns. The following content is listed in column 1:&#10;• Semester: F&#10;• Academic year: 2016-2017&#10;• SSN: 111-11-1111&#10;• Last name: Hamilton &#10;• First Name: Rose&#10;• MI: M.&#10;• Street 607 West Spring Street&#10;The following content is listed in column 2:&#10;• City: New Hope&#10;• ST: PA&#10;• Zip: 12345&#10;• Home phone: (555) 999-9999&#10;• Work phone: (555) 555-9999&#10;On the right side of column 2, four check boxes are listed. These boxes are labeled advisor assigned, transcript Ok, full time, and part time. The check boxes labeled advisor assigned, transcript Ok, and full time are highlighted.&#10;There is an excel sheet below the columns, which is labeled courses. Starting from the left, the columns in the sheet are titled prefix, number, section, and grade. There are three buttons on the right side of the excel sheet, placed one below the other. The buttons are labeled find student, print record, and help. The button labeled find student is encircled. There is a content box on the right side of the buttons that reads please remind students that tuition and fees are due by the first day of class.&#10;The second task window is placed below the larger one. This window is labeled find student. The content in the window reads please enter a social security number. Use the format 111-11-1111. &#10;An icon containing a magnifying glass is seen on the left side of the second task window. Two arrows originate from this icon. One arrow points to the button labeled find student and the second arrow points to the second task window.&#10;" title="A data entry screen for the student registration system. This screen uses several design features that are described in the text. When a user clicks the Find Student command button, a dialog box is displayed with instruction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67050" y="1413556"/>
            <a:ext cx="5996211" cy="4909457"/>
          </a:xfrm>
          <a:prstGeom prst="rect">
            <a:avLst/>
          </a:prstGeom>
        </p:spPr>
      </p:pic>
    </p:spTree>
    <p:extLst>
      <p:ext uri="{BB962C8B-B14F-4D97-AF65-F5344CB8AC3E}">
        <p14:creationId xmlns:p14="http://schemas.microsoft.com/office/powerpoint/2010/main" val="293869997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481328"/>
            <a:ext cx="8555832" cy="4525963"/>
          </a:xfrm>
        </p:spPr>
        <p:txBody>
          <a:bodyPr>
            <a:noAutofit/>
          </a:bodyPr>
          <a:lstStyle/>
          <a:p>
            <a:r>
              <a:rPr lang="en-US" b="1" dirty="0" smtClean="0"/>
              <a:t>Focus on Data Entry Screens</a:t>
            </a:r>
          </a:p>
          <a:p>
            <a:pPr lvl="1"/>
            <a:r>
              <a:rPr lang="en-US" dirty="0" smtClean="0"/>
              <a:t>Use the </a:t>
            </a:r>
            <a:r>
              <a:rPr lang="en-US" b="1" dirty="0" smtClean="0"/>
              <a:t>form</a:t>
            </a:r>
            <a:r>
              <a:rPr lang="en-US" dirty="0" smtClean="0"/>
              <a:t> </a:t>
            </a:r>
            <a:r>
              <a:rPr lang="en-US" b="1" dirty="0" smtClean="0"/>
              <a:t>filling </a:t>
            </a:r>
            <a:r>
              <a:rPr lang="en-US" dirty="0" smtClean="0"/>
              <a:t>method</a:t>
            </a:r>
            <a:r>
              <a:rPr lang="en-US" b="1" dirty="0" smtClean="0"/>
              <a:t> </a:t>
            </a:r>
            <a:r>
              <a:rPr lang="en-US" dirty="0" smtClean="0"/>
              <a:t>whenever possible </a:t>
            </a:r>
            <a:endParaRPr lang="en-US" dirty="0"/>
          </a:p>
          <a:p>
            <a:pPr lvl="1"/>
            <a:r>
              <a:rPr lang="en-US" dirty="0" smtClean="0"/>
              <a:t>Restrict user access to screen locations where data is entered</a:t>
            </a:r>
          </a:p>
          <a:p>
            <a:pPr lvl="1"/>
            <a:r>
              <a:rPr lang="en-US" dirty="0" smtClean="0"/>
              <a:t>Provide a way to leave the data entry screen at any time without entering the current record  </a:t>
            </a:r>
          </a:p>
          <a:p>
            <a:pPr lvl="1"/>
            <a:r>
              <a:rPr lang="en-US" dirty="0" smtClean="0"/>
              <a:t>Provide a descriptive caption for every field </a:t>
            </a:r>
          </a:p>
          <a:p>
            <a:pPr lvl="1"/>
            <a:r>
              <a:rPr lang="en-US" dirty="0"/>
              <a:t>Provide a means for users to </a:t>
            </a:r>
            <a:r>
              <a:rPr lang="en-US" dirty="0" smtClean="0"/>
              <a:t>move among </a:t>
            </a:r>
            <a:r>
              <a:rPr lang="en-US" dirty="0"/>
              <a:t>fields on the form in a </a:t>
            </a:r>
            <a:r>
              <a:rPr lang="en-US" dirty="0" smtClean="0"/>
              <a:t>standard order </a:t>
            </a:r>
            <a:r>
              <a:rPr lang="en-US" dirty="0"/>
              <a:t>or in any order they </a:t>
            </a:r>
            <a:r>
              <a:rPr lang="en-US" dirty="0" smtClean="0"/>
              <a:t>choose</a:t>
            </a:r>
          </a:p>
          <a:p>
            <a:pPr lvl="1"/>
            <a:r>
              <a:rPr lang="en-US" dirty="0"/>
              <a:t>Allow users to add, change, delete, </a:t>
            </a:r>
            <a:r>
              <a:rPr lang="en-US" dirty="0" smtClean="0"/>
              <a:t>and </a:t>
            </a:r>
            <a:r>
              <a:rPr lang="en-US" dirty="0"/>
              <a:t>view records</a:t>
            </a:r>
          </a:p>
          <a:p>
            <a:pPr lvl="1"/>
            <a:endParaRPr lang="en-US" dirty="0"/>
          </a:p>
          <a:p>
            <a:pPr lvl="1"/>
            <a:endParaRPr lang="en-US" dirty="0" smtClean="0"/>
          </a:p>
          <a:p>
            <a:pPr lvl="1"/>
            <a:endParaRPr lang="en-US" dirty="0" smtClean="0"/>
          </a:p>
          <a:p>
            <a:pPr lvl="1"/>
            <a:endParaRPr lang="en-US" dirty="0" smtClean="0"/>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23</a:t>
            </a:fld>
            <a:endParaRPr lang="en-US" dirty="0"/>
          </a:p>
        </p:txBody>
      </p:sp>
      <p:sp>
        <p:nvSpPr>
          <p:cNvPr id="13" name="Title 12"/>
          <p:cNvSpPr>
            <a:spLocks noGrp="1"/>
          </p:cNvSpPr>
          <p:nvPr>
            <p:ph type="title"/>
          </p:nvPr>
        </p:nvSpPr>
        <p:spPr/>
        <p:txBody>
          <a:bodyPr>
            <a:normAutofit fontScale="90000"/>
          </a:bodyPr>
          <a:lstStyle/>
          <a:p>
            <a:r>
              <a:rPr lang="en-US" dirty="0"/>
              <a:t>Guidelines for User Interface Design </a:t>
            </a:r>
            <a:r>
              <a:rPr lang="en-US" sz="1600" dirty="0"/>
              <a:t>(Cont</a:t>
            </a:r>
            <a:r>
              <a:rPr lang="en-US" sz="1600" dirty="0" smtClean="0"/>
              <a:t>. 11)</a:t>
            </a:r>
            <a:endParaRPr lang="en-IN" sz="1600" dirty="0"/>
          </a:p>
        </p:txBody>
      </p:sp>
      <p:sp>
        <p:nvSpPr>
          <p:cNvPr id="2" name="Footer Placeholder 1"/>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10588180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Autofit/>
          </a:bodyPr>
          <a:lstStyle/>
          <a:p>
            <a:r>
              <a:rPr lang="en-US" b="1" dirty="0"/>
              <a:t>Focus on Data Entry </a:t>
            </a:r>
            <a:r>
              <a:rPr lang="en-US" b="1" dirty="0" smtClean="0"/>
              <a:t>Screens </a:t>
            </a:r>
            <a:r>
              <a:rPr lang="en-US" sz="1400" b="1" dirty="0"/>
              <a:t>(Cont.)</a:t>
            </a:r>
          </a:p>
          <a:p>
            <a:pPr lvl="1"/>
            <a:r>
              <a:rPr lang="en-US" dirty="0" smtClean="0"/>
              <a:t>Design </a:t>
            </a:r>
            <a:r>
              <a:rPr lang="en-US" dirty="0"/>
              <a:t>the screen form layout to </a:t>
            </a:r>
            <a:r>
              <a:rPr lang="en-US" dirty="0" smtClean="0"/>
              <a:t>match </a:t>
            </a:r>
            <a:r>
              <a:rPr lang="en-US" dirty="0"/>
              <a:t>the layout of the source </a:t>
            </a:r>
            <a:r>
              <a:rPr lang="en-US" dirty="0" smtClean="0"/>
              <a:t>document</a:t>
            </a:r>
            <a:endParaRPr lang="en-US" dirty="0"/>
          </a:p>
          <a:p>
            <a:pPr lvl="1"/>
            <a:r>
              <a:rPr lang="en-US" dirty="0" smtClean="0"/>
              <a:t>Display </a:t>
            </a:r>
            <a:r>
              <a:rPr lang="en-US" dirty="0"/>
              <a:t>a sample format like </a:t>
            </a:r>
            <a:r>
              <a:rPr lang="en-US" dirty="0" smtClean="0"/>
              <a:t>MMDDYY and use </a:t>
            </a:r>
            <a:r>
              <a:rPr lang="en-US" dirty="0"/>
              <a:t>an </a:t>
            </a:r>
            <a:r>
              <a:rPr lang="en-US" b="1" dirty="0"/>
              <a:t>input</a:t>
            </a:r>
            <a:r>
              <a:rPr lang="en-US" dirty="0"/>
              <a:t> </a:t>
            </a:r>
            <a:r>
              <a:rPr lang="en-US" b="1" dirty="0" smtClean="0"/>
              <a:t>mask</a:t>
            </a:r>
          </a:p>
          <a:p>
            <a:pPr lvl="1"/>
            <a:r>
              <a:rPr lang="en-US" dirty="0" smtClean="0"/>
              <a:t>Require an ending stroke for every field</a:t>
            </a:r>
          </a:p>
          <a:p>
            <a:pPr lvl="1"/>
            <a:r>
              <a:rPr lang="en-US" dirty="0" smtClean="0"/>
              <a:t>Do not require users to type leading zeros for numeric fields or trailing zeros for decimals</a:t>
            </a:r>
          </a:p>
          <a:p>
            <a:pPr lvl="1"/>
            <a:r>
              <a:rPr lang="en-US" dirty="0" smtClean="0"/>
              <a:t>Display default values</a:t>
            </a:r>
          </a:p>
          <a:p>
            <a:pPr lvl="1"/>
            <a:r>
              <a:rPr lang="en-IN" dirty="0"/>
              <a:t>Provide users with an opportunity to confirm the accuracy of input data before displaying </a:t>
            </a:r>
            <a:r>
              <a:rPr lang="en-IN" dirty="0" smtClean="0"/>
              <a:t>it</a:t>
            </a:r>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24</a:t>
            </a:fld>
            <a:endParaRPr lang="en-US" dirty="0"/>
          </a:p>
        </p:txBody>
      </p:sp>
      <p:sp>
        <p:nvSpPr>
          <p:cNvPr id="2" name="Title 1"/>
          <p:cNvSpPr>
            <a:spLocks noGrp="1"/>
          </p:cNvSpPr>
          <p:nvPr>
            <p:ph type="title"/>
          </p:nvPr>
        </p:nvSpPr>
        <p:spPr/>
        <p:txBody>
          <a:bodyPr>
            <a:normAutofit fontScale="90000"/>
          </a:bodyPr>
          <a:lstStyle/>
          <a:p>
            <a:r>
              <a:rPr lang="en-US" dirty="0"/>
              <a:t>Guidelines for User Interface Design </a:t>
            </a:r>
            <a:r>
              <a:rPr lang="en-US" sz="1600" dirty="0"/>
              <a:t>(Cont</a:t>
            </a:r>
            <a:r>
              <a:rPr lang="en-US" sz="1600" dirty="0" smtClean="0"/>
              <a:t>. 12)</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122816690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25</a:t>
            </a:fld>
            <a:endParaRPr lang="en-US" dirty="0"/>
          </a:p>
        </p:txBody>
      </p:sp>
      <p:sp>
        <p:nvSpPr>
          <p:cNvPr id="2" name="Title 1"/>
          <p:cNvSpPr>
            <a:spLocks noGrp="1"/>
          </p:cNvSpPr>
          <p:nvPr>
            <p:ph type="title"/>
          </p:nvPr>
        </p:nvSpPr>
        <p:spPr/>
        <p:txBody>
          <a:bodyPr rtlCol="0">
            <a:normAutofit fontScale="90000"/>
          </a:bodyPr>
          <a:lstStyle/>
          <a:p>
            <a:pPr>
              <a:defRPr/>
            </a:pPr>
            <a:r>
              <a:rPr lang="en-US" dirty="0"/>
              <a:t>Guidelines for User Interface Design </a:t>
            </a:r>
            <a:r>
              <a:rPr lang="en-US" sz="1600" dirty="0"/>
              <a:t>(Cont</a:t>
            </a:r>
            <a:r>
              <a:rPr lang="en-US" sz="1600" dirty="0" smtClean="0"/>
              <a:t>. 13)</a:t>
            </a:r>
          </a:p>
        </p:txBody>
      </p:sp>
      <p:sp>
        <p:nvSpPr>
          <p:cNvPr id="7" name="Rectangle 6"/>
          <p:cNvSpPr/>
          <p:nvPr/>
        </p:nvSpPr>
        <p:spPr>
          <a:xfrm>
            <a:off x="1352678" y="5312913"/>
            <a:ext cx="7620000" cy="738664"/>
          </a:xfrm>
          <a:prstGeom prst="rect">
            <a:avLst/>
          </a:prstGeom>
        </p:spPr>
        <p:txBody>
          <a:bodyPr wrap="square">
            <a:spAutoFit/>
          </a:bodyPr>
          <a:lstStyle/>
          <a:p>
            <a:r>
              <a:rPr lang="en-US" sz="1400" b="1" dirty="0" smtClean="0"/>
              <a:t>FIGURE 8-12 </a:t>
            </a:r>
            <a:r>
              <a:rPr lang="en-US" sz="1400" dirty="0"/>
              <a:t>Microsoft Access </a:t>
            </a:r>
            <a:r>
              <a:rPr lang="en-US" sz="1400" dirty="0" smtClean="0"/>
              <a:t>provides </a:t>
            </a:r>
            <a:r>
              <a:rPr lang="en-US" sz="1400" dirty="0"/>
              <a:t>various input masks for dates, phone numbers, and </a:t>
            </a:r>
            <a:r>
              <a:rPr lang="en-US" sz="1400" dirty="0" smtClean="0"/>
              <a:t>postal codes</a:t>
            </a:r>
            <a:r>
              <a:rPr lang="en-US" sz="1400" dirty="0"/>
              <a:t>, among others. In addition, it is easy to create a custom mask using the characters shown </a:t>
            </a:r>
            <a:r>
              <a:rPr lang="en-US" sz="1400" dirty="0" smtClean="0"/>
              <a:t>here.</a:t>
            </a:r>
            <a:endParaRPr lang="en-US" sz="1400"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pic>
        <p:nvPicPr>
          <p:cNvPr id="4" name="Picture 3" descr="This is a screenshot of a dialog box. The dialog box is labeled access help. Nine icons are seen below the label. The icons are placed horizontally. There is a search bar below the icons. The header in the dialog box reads examples of input masks. The content below the header reads the examples in the following table demonstrate some ways that you can use input masks. The table below the content consists of three columns and four rows. Column 1 is titled this input mask, column 2 is titled provides this type of value, and column 3 is titled notes. In row 2, column 1 reads (000) 000-0000, column 2 reads (206) 555-0199, and column 3 consists of the following content: in this case, you must enter an area code because that section of the mask (000, enclosed in parentheses) uses the 0 placeholder. In row 3, column 1 reads (999) 000-0000!, column 2 reads (206) 555-0199 () 555-0199, and the content in column 3 reads in this case, the area code section uses the 9 placeholder, so area codes are optional. Also, the exclamation point (!) causes the mask to fill in from left to right. In row 4, column 1 reads (000) AAA-AAAA, column 2 reads (206) 555-TELE, and the content in column 3 reads allows you to substitute the last four digits of a U.S. style phone number with letters. Note the use of the 0 placeholder in the area code section." title="FIGURE 8-12 Microsoft Access provides various input masks for dates, phone numbers, and postal codes, among others. In addition, it is easy to create a custom mask using the characters shown here."/>
          <p:cNvPicPr>
            <a:picLocks noChangeAspect="1"/>
          </p:cNvPicPr>
          <p:nvPr/>
        </p:nvPicPr>
        <p:blipFill rotWithShape="1">
          <a:blip r:embed="rId3" cstate="print">
            <a:extLst>
              <a:ext uri="{28A0092B-C50C-407E-A947-70E740481C1C}">
                <a14:useLocalDpi xmlns:a14="http://schemas.microsoft.com/office/drawing/2010/main" val="0"/>
              </a:ext>
            </a:extLst>
          </a:blip>
          <a:srcRect b="50000"/>
          <a:stretch/>
        </p:blipFill>
        <p:spPr>
          <a:xfrm>
            <a:off x="76201" y="1841271"/>
            <a:ext cx="4392386" cy="3438985"/>
          </a:xfrm>
          <a:prstGeom prst="rect">
            <a:avLst/>
          </a:prstGeom>
        </p:spPr>
      </p:pic>
      <p:pic>
        <p:nvPicPr>
          <p:cNvPr id="5" name="Picture 4" descr="This is a screenshot of a dialog box. The dialog box is labeled access help. Nine icons are seen below the label. The icons are placed horizontally. There is a search bar below the icons. Content in the dialog box is placed in two columns and 13 rows. Column 1 is titled character and column 2 is titled explanation. In row 2, column 1 consists of the symbol 0 and column 2 reads user must enter a digit (0 to 9). In row 3, column 1 consists of the symbol 9 and column 2 reads user can enter a digit (0 to 9). In row 4, column 1 consists of the symbol # and column 2 reads user can enter a digit, space, plus or minus sign. If skipped, access enters a blank space. In row 5, column 1 consists of the symbol L and column 2 reads user must enter a letter. In row 6, column 1 consists of the symbol ? and column 2 reads user must enter a letter. In row 7, column 1 consists of the symbol A and column 2 reads user must enter a letter or a digit. In row 8, column 1 consists of the symbol a and column 2 reads user can enter a letter or a digit. In row 9, column 1 consists of the symbol &amp; and column 2 reads user must enter either a character or a space. In row 10, column 1 consists of the symbol C and column 2 reads user can enter characters or spaces. In row 11, column 1 consists of the following symbols: . , : ; - / and column 2 reads decimal and thousands placeholders, date and time separators. The character you select depends on your Microsoft Windows regional settings. In row 12, column 1 consists of the symbol &gt; and column 2 reads coverts all characters that follow uppercase. In row 13, column 1 consists of the symbol &lt; and column 2 reads coverts all characters that follow lowercase." title="FIGURE 8-12 Microsoft Access provides various input masks for dates, phone numbers, and postal codes, among others. In addition, it is easy to create a custom mask using the characters shown here."/>
          <p:cNvPicPr>
            <a:picLocks noChangeAspect="1"/>
          </p:cNvPicPr>
          <p:nvPr/>
        </p:nvPicPr>
        <p:blipFill rotWithShape="1">
          <a:blip r:embed="rId4" cstate="print">
            <a:extLst>
              <a:ext uri="{28A0092B-C50C-407E-A947-70E740481C1C}">
                <a14:useLocalDpi xmlns:a14="http://schemas.microsoft.com/office/drawing/2010/main" val="0"/>
              </a:ext>
            </a:extLst>
          </a:blip>
          <a:srcRect t="51084"/>
          <a:stretch/>
        </p:blipFill>
        <p:spPr>
          <a:xfrm>
            <a:off x="4599928" y="1862480"/>
            <a:ext cx="4462091" cy="3417776"/>
          </a:xfrm>
          <a:prstGeom prst="rect">
            <a:avLst/>
          </a:prstGeom>
        </p:spPr>
      </p:pic>
    </p:spTree>
    <p:extLst>
      <p:ext uri="{BB962C8B-B14F-4D97-AF65-F5344CB8AC3E}">
        <p14:creationId xmlns:p14="http://schemas.microsoft.com/office/powerpoint/2010/main" val="262518156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p:txBody>
          <a:bodyPr>
            <a:noAutofit/>
          </a:bodyPr>
          <a:lstStyle/>
          <a:p>
            <a:r>
              <a:rPr lang="en-US" b="1" dirty="0"/>
              <a:t>Focus on Data Entry </a:t>
            </a:r>
            <a:r>
              <a:rPr lang="en-US" b="1" dirty="0" smtClean="0"/>
              <a:t>Screens </a:t>
            </a:r>
            <a:r>
              <a:rPr lang="en-US" sz="1400" b="1" dirty="0" smtClean="0"/>
              <a:t>(Cont.)</a:t>
            </a:r>
            <a:endParaRPr lang="en-US" sz="1400" b="1" dirty="0"/>
          </a:p>
          <a:p>
            <a:pPr lvl="1"/>
            <a:r>
              <a:rPr lang="en-IN" dirty="0" smtClean="0"/>
              <a:t>Use a default value when a field value will be constant for successive records or throughout the data entry session</a:t>
            </a:r>
          </a:p>
          <a:p>
            <a:r>
              <a:rPr lang="en-US" sz="2800" b="1" dirty="0"/>
              <a:t>Use Validation Rules</a:t>
            </a:r>
            <a:endParaRPr lang="en-US" sz="800" b="1" dirty="0"/>
          </a:p>
          <a:p>
            <a:pPr lvl="1"/>
            <a:r>
              <a:rPr lang="en-US" b="1" dirty="0"/>
              <a:t>Sequence</a:t>
            </a:r>
            <a:r>
              <a:rPr lang="en-US" dirty="0"/>
              <a:t> </a:t>
            </a:r>
            <a:r>
              <a:rPr lang="en-US" b="1" dirty="0"/>
              <a:t>check</a:t>
            </a:r>
            <a:r>
              <a:rPr lang="en-US" dirty="0"/>
              <a:t>: Used when the data must be in some predetermined sequence </a:t>
            </a:r>
          </a:p>
          <a:p>
            <a:pPr lvl="1"/>
            <a:r>
              <a:rPr lang="en-US" b="1" dirty="0"/>
              <a:t>Existence</a:t>
            </a:r>
            <a:r>
              <a:rPr lang="en-US" dirty="0"/>
              <a:t> </a:t>
            </a:r>
            <a:r>
              <a:rPr lang="en-US" b="1" dirty="0"/>
              <a:t>check</a:t>
            </a:r>
            <a:r>
              <a:rPr lang="en-US" dirty="0"/>
              <a:t>: Applies to mandatory data items</a:t>
            </a:r>
          </a:p>
          <a:p>
            <a:pPr lvl="1"/>
            <a:r>
              <a:rPr lang="en-US" b="1" dirty="0"/>
              <a:t>Data</a:t>
            </a:r>
            <a:r>
              <a:rPr lang="en-US" dirty="0"/>
              <a:t> </a:t>
            </a:r>
            <a:r>
              <a:rPr lang="en-US" b="1" dirty="0"/>
              <a:t>type</a:t>
            </a:r>
            <a:r>
              <a:rPr lang="en-US" dirty="0"/>
              <a:t> </a:t>
            </a:r>
            <a:r>
              <a:rPr lang="en-US" b="1" dirty="0"/>
              <a:t>check</a:t>
            </a:r>
            <a:r>
              <a:rPr lang="en-US" dirty="0"/>
              <a:t>: Tests to ensure that a data item fits the required data </a:t>
            </a:r>
            <a:r>
              <a:rPr lang="en-US" dirty="0" smtClean="0"/>
              <a:t>type</a:t>
            </a:r>
          </a:p>
          <a:p>
            <a:pPr lvl="1"/>
            <a:r>
              <a:rPr lang="en-US" b="1" dirty="0"/>
              <a:t>Range</a:t>
            </a:r>
            <a:r>
              <a:rPr lang="en-US" dirty="0"/>
              <a:t> </a:t>
            </a:r>
            <a:r>
              <a:rPr lang="en-US" b="1" dirty="0"/>
              <a:t>check</a:t>
            </a:r>
            <a:r>
              <a:rPr lang="en-US" dirty="0"/>
              <a:t>: Used to verify that data items fall between a specified minimum and maximum </a:t>
            </a:r>
            <a:r>
              <a:rPr lang="en-US" dirty="0" smtClean="0"/>
              <a:t>value</a:t>
            </a:r>
            <a:endParaRPr lang="en-US" dirty="0"/>
          </a:p>
          <a:p>
            <a:endParaRPr lang="en-IN" dirty="0" smtClean="0"/>
          </a:p>
        </p:txBody>
      </p:sp>
      <p:sp>
        <p:nvSpPr>
          <p:cNvPr id="6" name="Slide Number Placeholder 5"/>
          <p:cNvSpPr>
            <a:spLocks noGrp="1"/>
          </p:cNvSpPr>
          <p:nvPr>
            <p:ph type="sldNum" sz="quarter" idx="12"/>
          </p:nvPr>
        </p:nvSpPr>
        <p:spPr/>
        <p:txBody>
          <a:bodyPr/>
          <a:lstStyle/>
          <a:p>
            <a:fld id="{36545198-DF98-4860-AAF4-4269071BD701}" type="slidenum">
              <a:rPr lang="en-US" smtClean="0"/>
              <a:pPr/>
              <a:t>26</a:t>
            </a:fld>
            <a:endParaRPr lang="en-US" dirty="0"/>
          </a:p>
        </p:txBody>
      </p:sp>
      <p:sp>
        <p:nvSpPr>
          <p:cNvPr id="2" name="Title 1"/>
          <p:cNvSpPr>
            <a:spLocks noGrp="1"/>
          </p:cNvSpPr>
          <p:nvPr>
            <p:ph type="title"/>
          </p:nvPr>
        </p:nvSpPr>
        <p:spPr/>
        <p:txBody>
          <a:bodyPr>
            <a:normAutofit fontScale="90000"/>
          </a:bodyPr>
          <a:lstStyle/>
          <a:p>
            <a:r>
              <a:rPr lang="en-US" dirty="0"/>
              <a:t>Guidelines for User Interface Design </a:t>
            </a:r>
            <a:r>
              <a:rPr lang="en-US" sz="1600" dirty="0"/>
              <a:t>(Cont</a:t>
            </a:r>
            <a:r>
              <a:rPr lang="en-US" sz="1600" dirty="0" smtClean="0"/>
              <a:t>. 14)</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5446933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Autofit/>
          </a:bodyPr>
          <a:lstStyle/>
          <a:p>
            <a:pPr lvl="0">
              <a:buClr>
                <a:srgbClr val="2DA2BF"/>
              </a:buClr>
            </a:pPr>
            <a:r>
              <a:rPr lang="en-US" sz="2800" b="1" dirty="0">
                <a:solidFill>
                  <a:prstClr val="black"/>
                </a:solidFill>
              </a:rPr>
              <a:t>Use Validation Rules </a:t>
            </a:r>
            <a:r>
              <a:rPr lang="en-US" sz="1400" b="1" dirty="0">
                <a:solidFill>
                  <a:prstClr val="black"/>
                </a:solidFill>
              </a:rPr>
              <a:t>(Cont.)</a:t>
            </a:r>
          </a:p>
          <a:p>
            <a:pPr lvl="1"/>
            <a:r>
              <a:rPr lang="en-US" b="1" dirty="0" smtClean="0"/>
              <a:t>Reasonableness</a:t>
            </a:r>
            <a:r>
              <a:rPr lang="en-US" dirty="0" smtClean="0"/>
              <a:t> </a:t>
            </a:r>
            <a:r>
              <a:rPr lang="en-US" b="1" dirty="0" smtClean="0"/>
              <a:t>check</a:t>
            </a:r>
            <a:r>
              <a:rPr lang="en-US" dirty="0" smtClean="0"/>
              <a:t>: Identifies values that are questionable, but not necessarily wrong</a:t>
            </a:r>
          </a:p>
          <a:p>
            <a:pPr lvl="1"/>
            <a:r>
              <a:rPr lang="en-US" b="1" dirty="0" smtClean="0"/>
              <a:t>Validity</a:t>
            </a:r>
            <a:r>
              <a:rPr lang="en-US" dirty="0" smtClean="0"/>
              <a:t> </a:t>
            </a:r>
            <a:r>
              <a:rPr lang="en-US" b="1" dirty="0" smtClean="0"/>
              <a:t>check</a:t>
            </a:r>
            <a:r>
              <a:rPr lang="en-US" dirty="0" smtClean="0"/>
              <a:t>: Used </a:t>
            </a:r>
            <a:r>
              <a:rPr lang="en-US" dirty="0"/>
              <a:t>for data items that must have certain values</a:t>
            </a:r>
          </a:p>
          <a:p>
            <a:pPr lvl="1"/>
            <a:r>
              <a:rPr lang="en-US" b="1" dirty="0" smtClean="0"/>
              <a:t>Combination</a:t>
            </a:r>
            <a:r>
              <a:rPr lang="en-US" dirty="0" smtClean="0"/>
              <a:t> </a:t>
            </a:r>
            <a:r>
              <a:rPr lang="en-US" b="1" dirty="0" smtClean="0"/>
              <a:t>check</a:t>
            </a:r>
            <a:r>
              <a:rPr lang="en-US" dirty="0" smtClean="0"/>
              <a:t>: Performed </a:t>
            </a:r>
            <a:r>
              <a:rPr lang="en-US" dirty="0"/>
              <a:t>on two or more fields to ensure that they are consistent or reasonable when considered together</a:t>
            </a:r>
          </a:p>
          <a:p>
            <a:pPr lvl="1"/>
            <a:r>
              <a:rPr lang="en-US" b="1" dirty="0"/>
              <a:t>Batch</a:t>
            </a:r>
            <a:r>
              <a:rPr lang="en-US" dirty="0"/>
              <a:t> </a:t>
            </a:r>
            <a:r>
              <a:rPr lang="en-US" b="1" dirty="0" smtClean="0"/>
              <a:t>controls</a:t>
            </a:r>
            <a:r>
              <a:rPr lang="en-US" dirty="0" smtClean="0"/>
              <a:t>: Totals </a:t>
            </a:r>
            <a:r>
              <a:rPr lang="en-US" dirty="0"/>
              <a:t>used to verify batch input</a:t>
            </a:r>
          </a:p>
          <a:p>
            <a:pPr lvl="1"/>
            <a:endParaRPr lang="en-US"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27</a:t>
            </a:fld>
            <a:endParaRPr lang="en-US" dirty="0"/>
          </a:p>
        </p:txBody>
      </p:sp>
      <p:sp>
        <p:nvSpPr>
          <p:cNvPr id="2" name="Title 1"/>
          <p:cNvSpPr>
            <a:spLocks noGrp="1"/>
          </p:cNvSpPr>
          <p:nvPr>
            <p:ph type="title"/>
          </p:nvPr>
        </p:nvSpPr>
        <p:spPr/>
        <p:txBody>
          <a:bodyPr>
            <a:normAutofit fontScale="90000"/>
          </a:bodyPr>
          <a:lstStyle/>
          <a:p>
            <a:r>
              <a:rPr lang="en-US" dirty="0"/>
              <a:t>Guidelines for User Interface Design </a:t>
            </a:r>
            <a:r>
              <a:rPr lang="en-US" sz="1600" dirty="0"/>
              <a:t>(Cont</a:t>
            </a:r>
            <a:r>
              <a:rPr lang="en-US" sz="1600" dirty="0" smtClean="0"/>
              <a:t>. 15)</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12511159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28</a:t>
            </a:fld>
            <a:endParaRPr lang="en-US" dirty="0"/>
          </a:p>
        </p:txBody>
      </p:sp>
      <p:sp>
        <p:nvSpPr>
          <p:cNvPr id="2" name="Title 1"/>
          <p:cNvSpPr>
            <a:spLocks noGrp="1"/>
          </p:cNvSpPr>
          <p:nvPr>
            <p:ph type="title"/>
          </p:nvPr>
        </p:nvSpPr>
        <p:spPr/>
        <p:txBody>
          <a:bodyPr rtlCol="0">
            <a:normAutofit fontScale="90000"/>
          </a:bodyPr>
          <a:lstStyle/>
          <a:p>
            <a:pPr>
              <a:defRPr/>
            </a:pPr>
            <a:r>
              <a:rPr lang="en-US" dirty="0"/>
              <a:t>Guidelines for User Interface Design </a:t>
            </a:r>
            <a:r>
              <a:rPr lang="en-US" sz="1600" dirty="0"/>
              <a:t>(Cont</a:t>
            </a:r>
            <a:r>
              <a:rPr lang="en-US" sz="1600" dirty="0" smtClean="0"/>
              <a:t>. 16)</a:t>
            </a:r>
          </a:p>
        </p:txBody>
      </p:sp>
      <p:sp>
        <p:nvSpPr>
          <p:cNvPr id="7" name="Rectangle 6"/>
          <p:cNvSpPr/>
          <p:nvPr/>
        </p:nvSpPr>
        <p:spPr>
          <a:xfrm>
            <a:off x="293810" y="5229879"/>
            <a:ext cx="8515478" cy="523220"/>
          </a:xfrm>
          <a:prstGeom prst="rect">
            <a:avLst/>
          </a:prstGeom>
        </p:spPr>
        <p:txBody>
          <a:bodyPr wrap="square">
            <a:spAutoFit/>
          </a:bodyPr>
          <a:lstStyle/>
          <a:p>
            <a:r>
              <a:rPr lang="en-US" sz="1400" b="1" dirty="0" smtClean="0"/>
              <a:t>FIGURE 8-13 </a:t>
            </a:r>
            <a:r>
              <a:rPr lang="en-US" sz="1400" dirty="0" smtClean="0"/>
              <a:t>Microsoft Access provides </a:t>
            </a:r>
            <a:r>
              <a:rPr lang="en-US" sz="1400" b="1" dirty="0" smtClean="0"/>
              <a:t>v</a:t>
            </a:r>
            <a:r>
              <a:rPr lang="en-US" sz="1400" dirty="0" smtClean="0"/>
              <a:t>alidation </a:t>
            </a:r>
            <a:r>
              <a:rPr lang="en-US" sz="1400" dirty="0"/>
              <a:t>rules can improve data quality by requiring the input to meet </a:t>
            </a:r>
            <a:r>
              <a:rPr lang="en-US" sz="1400" dirty="0" smtClean="0"/>
              <a:t>specific requirements </a:t>
            </a:r>
            <a:r>
              <a:rPr lang="en-US" sz="1400" dirty="0"/>
              <a:t>or </a:t>
            </a:r>
            <a:r>
              <a:rPr lang="en-US" sz="1400" dirty="0" smtClean="0"/>
              <a:t>conditions.</a:t>
            </a:r>
            <a:endParaRPr lang="en-US" sz="1400"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pic>
        <p:nvPicPr>
          <p:cNvPr id="4" name="Picture 3" descr="This is a screenshot of a dialogue box. The dialogue box is labeled Access help. Nine icons are seen below the label. The icons are placed horizontally. There is a search bar below the icons. The header in the dialogue box reads validation rule and validation text examples. Content below the header is placed in two columns and seven rows. Column 1 is titled validation rule and column 2 is titled validation text. In row 2, column 1 consists of the following symbols: &lt;&gt;0. The content in column 2 reads enter a nonzero value. In row 3, column 1 consists of the following symbols: &gt;=0. The content in column 2 reads value must be zero or greater-or-you must enter a positive number. In row 4, column 1 reads between 0 and 1. The content in column 2 reads enter a value with a percent sign (for use with a field that stores number values as percentages). In row 5, column 1 consists of the following symbols: &lt;#01/01/2007#. The content in column 2 reads enter a date before 2007. In row 6, column 1 consists of the following symbols: &gt;#01/01/2007# and &lt;#01/01/2008#. The content in column 2 reads date must occur in 2007. In row 7, column 1 reads &lt;Date(). The content in column 2 reads birth date cannot be in the future." title="FIGURE 8-13 Microsoft Access provides validation rules can improve data quality by requiring the input to meet specific requirements or conditions."/>
          <p:cNvPicPr>
            <a:picLocks noChangeAspect="1"/>
          </p:cNvPicPr>
          <p:nvPr/>
        </p:nvPicPr>
        <p:blipFill rotWithShape="1">
          <a:blip r:embed="rId3" cstate="print">
            <a:extLst>
              <a:ext uri="{28A0092B-C50C-407E-A947-70E740481C1C}">
                <a14:useLocalDpi xmlns:a14="http://schemas.microsoft.com/office/drawing/2010/main" val="0"/>
              </a:ext>
            </a:extLst>
          </a:blip>
          <a:srcRect b="52222"/>
          <a:stretch/>
        </p:blipFill>
        <p:spPr>
          <a:xfrm>
            <a:off x="110084" y="1868688"/>
            <a:ext cx="4542284" cy="3113023"/>
          </a:xfrm>
          <a:prstGeom prst="rect">
            <a:avLst/>
          </a:prstGeom>
        </p:spPr>
      </p:pic>
      <p:pic>
        <p:nvPicPr>
          <p:cNvPr id="5" name="Picture 4" descr="This is a screenshot of a dialogue box. The dialogue box is labeled Access help. Nine icon are seen below the label. The icons are placed horizontally. There is a search bar below the icons. The header in the dialogue box reads syntax examples for common validation rule operators. Content below the header is placed in three columns and five rows. Column 1 is titled operator, column 2 is tiled function, and column 3 is titled example. In row 2, column 1 reads NOT and column 2 reads tests for converse values. Use before any comparison operator except is not null. Column 3 reads NOT &gt; 10 (the same as &lt;=10).&#10;In row 3, column 1 reads IN and column 2 reads tests for values equal to existing members in a list. Comparison value must be a comma-separated list enclosed in parentheses. Column 3 reads IN (“Tokyo”, “Paris”, “Moscow”).&#10;In row 4, column 1 reads BETWEEN and column 2 reads tests for a range of values. You must use two comparison values — low and high —and you must separate those values with the AND separator. The content in column 3 reads BETWEEN 100 AND 1000 (the same as &gt;=100 AND &lt;=1000).&#10;In row 5, column 1 reads LIKE and the content in column 2 reads matches pattern strings in Text and Memo fields. The content in column 3 reads LIKE “Geo*”.&#10;" title="FIGURE 8-13 Microsoft Access provides validation rules can improve data quality by requiring the input to meet specific requirements or conditions."/>
          <p:cNvPicPr>
            <a:picLocks noChangeAspect="1"/>
          </p:cNvPicPr>
          <p:nvPr/>
        </p:nvPicPr>
        <p:blipFill rotWithShape="1">
          <a:blip r:embed="rId4" cstate="print">
            <a:extLst>
              <a:ext uri="{28A0092B-C50C-407E-A947-70E740481C1C}">
                <a14:useLocalDpi xmlns:a14="http://schemas.microsoft.com/office/drawing/2010/main" val="0"/>
              </a:ext>
            </a:extLst>
          </a:blip>
          <a:srcRect t="48889"/>
          <a:stretch/>
        </p:blipFill>
        <p:spPr>
          <a:xfrm>
            <a:off x="4727757" y="1867219"/>
            <a:ext cx="4312825" cy="3161981"/>
          </a:xfrm>
          <a:prstGeom prst="rect">
            <a:avLst/>
          </a:prstGeom>
        </p:spPr>
      </p:pic>
    </p:spTree>
    <p:extLst>
      <p:ext uri="{BB962C8B-B14F-4D97-AF65-F5344CB8AC3E}">
        <p14:creationId xmlns:p14="http://schemas.microsoft.com/office/powerpoint/2010/main" val="233939836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b="1" dirty="0"/>
              <a:t>Reduce Input Volume</a:t>
            </a:r>
          </a:p>
          <a:p>
            <a:pPr lvl="1"/>
            <a:r>
              <a:rPr lang="en-US" dirty="0" smtClean="0"/>
              <a:t>Input </a:t>
            </a:r>
            <a:r>
              <a:rPr lang="en-US" dirty="0"/>
              <a:t>necessary data only</a:t>
            </a:r>
          </a:p>
          <a:p>
            <a:pPr lvl="1"/>
            <a:r>
              <a:rPr lang="en-US" dirty="0" smtClean="0"/>
              <a:t>Do </a:t>
            </a:r>
            <a:r>
              <a:rPr lang="en-US" dirty="0"/>
              <a:t>not input data that the user can retrieve from system files or calculate from other data</a:t>
            </a:r>
          </a:p>
          <a:p>
            <a:pPr lvl="1"/>
            <a:r>
              <a:rPr lang="en-US" dirty="0" smtClean="0"/>
              <a:t>Do </a:t>
            </a:r>
            <a:r>
              <a:rPr lang="en-US" dirty="0"/>
              <a:t>not input constant data</a:t>
            </a:r>
          </a:p>
          <a:p>
            <a:pPr lvl="1"/>
            <a:r>
              <a:rPr lang="en-US" dirty="0" smtClean="0"/>
              <a:t>Use codes as they </a:t>
            </a:r>
            <a:r>
              <a:rPr lang="en-US" dirty="0"/>
              <a:t>are shorter than the data they </a:t>
            </a:r>
            <a:r>
              <a:rPr lang="en-US" dirty="0" smtClean="0"/>
              <a:t>represent</a:t>
            </a:r>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29</a:t>
            </a:fld>
            <a:endParaRPr lang="en-US" dirty="0"/>
          </a:p>
        </p:txBody>
      </p:sp>
      <p:sp>
        <p:nvSpPr>
          <p:cNvPr id="2" name="Title 1"/>
          <p:cNvSpPr>
            <a:spLocks noGrp="1"/>
          </p:cNvSpPr>
          <p:nvPr>
            <p:ph type="title"/>
          </p:nvPr>
        </p:nvSpPr>
        <p:spPr/>
        <p:txBody>
          <a:bodyPr>
            <a:normAutofit fontScale="90000"/>
          </a:bodyPr>
          <a:lstStyle/>
          <a:p>
            <a:r>
              <a:rPr lang="en-US" dirty="0"/>
              <a:t>Guidelines for User Interface Design </a:t>
            </a:r>
            <a:r>
              <a:rPr lang="en-US" sz="1600" dirty="0"/>
              <a:t>(Cont</a:t>
            </a:r>
            <a:r>
              <a:rPr lang="en-US" sz="1600" dirty="0" smtClean="0"/>
              <a:t>. 17)</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2981488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rtlCol="0">
            <a:normAutofit/>
          </a:bodyPr>
          <a:lstStyle/>
          <a:p>
            <a:r>
              <a:rPr lang="en-US" dirty="0"/>
              <a:t>Design effective source documents and forms</a:t>
            </a:r>
          </a:p>
          <a:p>
            <a:r>
              <a:rPr lang="en-US" dirty="0"/>
              <a:t>Explain printed output guidelines</a:t>
            </a:r>
          </a:p>
          <a:p>
            <a:r>
              <a:rPr lang="en-US" dirty="0"/>
              <a:t>Describe output and input controls and security</a:t>
            </a:r>
          </a:p>
          <a:p>
            <a:r>
              <a:rPr lang="en-US" dirty="0"/>
              <a:t>Explain modular design and prototyping techniques</a:t>
            </a:r>
          </a:p>
        </p:txBody>
      </p:sp>
      <p:sp>
        <p:nvSpPr>
          <p:cNvPr id="6" name="Slide Number Placeholder 5"/>
          <p:cNvSpPr>
            <a:spLocks noGrp="1"/>
          </p:cNvSpPr>
          <p:nvPr>
            <p:ph type="sldNum" sz="quarter" idx="12"/>
          </p:nvPr>
        </p:nvSpPr>
        <p:spPr/>
        <p:txBody>
          <a:bodyPr/>
          <a:lstStyle/>
          <a:p>
            <a:pPr>
              <a:defRPr/>
            </a:pPr>
            <a:fld id="{2A2E474D-0DD9-4CC9-898C-22F9D94C02B6}" type="slidenum">
              <a:rPr lang="en-US"/>
              <a:pPr>
                <a:defRPr/>
              </a:pPr>
              <a:t>3</a:t>
            </a:fld>
            <a:endParaRPr lang="en-US" dirty="0"/>
          </a:p>
        </p:txBody>
      </p:sp>
      <p:sp>
        <p:nvSpPr>
          <p:cNvPr id="17409" name="Title 1"/>
          <p:cNvSpPr>
            <a:spLocks noGrp="1"/>
          </p:cNvSpPr>
          <p:nvPr>
            <p:ph type="title"/>
          </p:nvPr>
        </p:nvSpPr>
        <p:spPr/>
        <p:txBody>
          <a:bodyPr/>
          <a:lstStyle/>
          <a:p>
            <a:pPr eaLnBrk="1" hangingPunct="1"/>
            <a:r>
              <a:rPr lang="en-US" dirty="0" smtClean="0"/>
              <a:t>Chapter Objectives </a:t>
            </a:r>
            <a:r>
              <a:rPr lang="en-US" sz="1200" dirty="0" smtClean="0"/>
              <a:t>(Cont.)</a:t>
            </a:r>
          </a:p>
        </p:txBody>
      </p:sp>
      <p:sp>
        <p:nvSpPr>
          <p:cNvPr id="2" name="Footer Placeholder 1"/>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30</a:t>
            </a:fld>
            <a:endParaRPr lang="en-US" dirty="0"/>
          </a:p>
        </p:txBody>
      </p:sp>
      <p:sp>
        <p:nvSpPr>
          <p:cNvPr id="2" name="Title 1"/>
          <p:cNvSpPr>
            <a:spLocks noGrp="1"/>
          </p:cNvSpPr>
          <p:nvPr>
            <p:ph type="title"/>
          </p:nvPr>
        </p:nvSpPr>
        <p:spPr/>
        <p:txBody>
          <a:bodyPr rtlCol="0">
            <a:normAutofit fontScale="90000"/>
          </a:bodyPr>
          <a:lstStyle/>
          <a:p>
            <a:pPr eaLnBrk="1" fontAlgn="auto" hangingPunct="1">
              <a:spcAft>
                <a:spcPts val="0"/>
              </a:spcAft>
              <a:defRPr/>
            </a:pPr>
            <a:r>
              <a:rPr lang="en-US" dirty="0" smtClean="0"/>
              <a:t>Source Document and Form Design</a:t>
            </a:r>
          </a:p>
        </p:txBody>
      </p:sp>
      <p:sp>
        <p:nvSpPr>
          <p:cNvPr id="19458" name="Text Placeholder 2"/>
          <p:cNvSpPr>
            <a:spLocks noGrp="1"/>
          </p:cNvSpPr>
          <p:nvPr>
            <p:ph idx="4294967295"/>
          </p:nvPr>
        </p:nvSpPr>
        <p:spPr>
          <a:xfrm>
            <a:off x="457200" y="1481138"/>
            <a:ext cx="8190072" cy="4767262"/>
          </a:xfrm>
        </p:spPr>
        <p:txBody>
          <a:bodyPr>
            <a:noAutofit/>
          </a:bodyPr>
          <a:lstStyle/>
          <a:p>
            <a:r>
              <a:rPr lang="en-US" b="1" dirty="0" smtClean="0"/>
              <a:t>Garbage in, garbage out (GIGO)</a:t>
            </a:r>
            <a:r>
              <a:rPr lang="en-US" dirty="0" smtClean="0"/>
              <a:t>: Quality </a:t>
            </a:r>
            <a:r>
              <a:rPr lang="en-US" dirty="0"/>
              <a:t>of the output depends on the quality of the </a:t>
            </a:r>
            <a:r>
              <a:rPr lang="en-US" dirty="0" smtClean="0"/>
              <a:t>input</a:t>
            </a:r>
            <a:r>
              <a:rPr lang="en-US" b="1" dirty="0" smtClean="0"/>
              <a:t> </a:t>
            </a:r>
          </a:p>
          <a:p>
            <a:r>
              <a:rPr lang="en-US" b="1" dirty="0" smtClean="0"/>
              <a:t>Source</a:t>
            </a:r>
            <a:r>
              <a:rPr lang="en-US" dirty="0" smtClean="0"/>
              <a:t> </a:t>
            </a:r>
            <a:r>
              <a:rPr lang="en-US" b="1" dirty="0" smtClean="0"/>
              <a:t>document</a:t>
            </a:r>
            <a:r>
              <a:rPr lang="en-US" dirty="0" smtClean="0"/>
              <a:t>: Collects input data, triggers an input action, and provides a record of the original transaction</a:t>
            </a:r>
          </a:p>
          <a:p>
            <a:r>
              <a:rPr lang="en-US" dirty="0" smtClean="0"/>
              <a:t>A good </a:t>
            </a:r>
            <a:r>
              <a:rPr lang="en-US" b="1" dirty="0"/>
              <a:t>form</a:t>
            </a:r>
            <a:r>
              <a:rPr lang="en-US" dirty="0"/>
              <a:t> </a:t>
            </a:r>
            <a:r>
              <a:rPr lang="en-US" b="1" dirty="0"/>
              <a:t>layout</a:t>
            </a:r>
            <a:r>
              <a:rPr lang="en-US" dirty="0"/>
              <a:t> makes </a:t>
            </a:r>
            <a:r>
              <a:rPr lang="en-US" dirty="0" smtClean="0"/>
              <a:t>the form </a:t>
            </a:r>
            <a:r>
              <a:rPr lang="en-US" dirty="0"/>
              <a:t>easy to complete and </a:t>
            </a:r>
            <a:r>
              <a:rPr lang="en-US" dirty="0" smtClean="0"/>
              <a:t>provides </a:t>
            </a:r>
            <a:r>
              <a:rPr lang="en-US" dirty="0"/>
              <a:t>enough </a:t>
            </a:r>
            <a:r>
              <a:rPr lang="en-US" dirty="0" smtClean="0"/>
              <a:t>space</a:t>
            </a:r>
          </a:p>
          <a:p>
            <a:pPr lvl="1"/>
            <a:r>
              <a:rPr lang="en-US" dirty="0"/>
              <a:t>Information should flow on </a:t>
            </a:r>
            <a:r>
              <a:rPr lang="en-US" dirty="0" smtClean="0"/>
              <a:t>a </a:t>
            </a:r>
            <a:r>
              <a:rPr lang="en-US" dirty="0"/>
              <a:t>form from left to right </a:t>
            </a:r>
            <a:br>
              <a:rPr lang="en-US" dirty="0"/>
            </a:br>
            <a:r>
              <a:rPr lang="en-US" dirty="0"/>
              <a:t>and top to bottom</a:t>
            </a:r>
          </a:p>
          <a:p>
            <a:pPr lvl="1"/>
            <a:endParaRPr lang="en-US" dirty="0" smtClean="0"/>
          </a:p>
          <a:p>
            <a:endParaRPr lang="en-US" dirty="0" smtClean="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0019745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ext Placeholder 2"/>
          <p:cNvSpPr>
            <a:spLocks noGrp="1"/>
          </p:cNvSpPr>
          <p:nvPr>
            <p:ph idx="1"/>
          </p:nvPr>
        </p:nvSpPr>
        <p:spPr>
          <a:xfrm>
            <a:off x="457200" y="1481328"/>
            <a:ext cx="4114800" cy="4525963"/>
          </a:xfrm>
        </p:spPr>
        <p:txBody>
          <a:bodyPr>
            <a:noAutofit/>
          </a:bodyPr>
          <a:lstStyle/>
          <a:p>
            <a:r>
              <a:rPr lang="en-US" dirty="0" smtClean="0"/>
              <a:t>Order </a:t>
            </a:r>
            <a:r>
              <a:rPr lang="en-US" dirty="0"/>
              <a:t>and placement </a:t>
            </a:r>
            <a:r>
              <a:rPr lang="en-US" dirty="0" smtClean="0"/>
              <a:t>of printed fields </a:t>
            </a:r>
            <a:r>
              <a:rPr lang="en-US" dirty="0"/>
              <a:t>should be </a:t>
            </a:r>
            <a:r>
              <a:rPr lang="en-US" dirty="0" smtClean="0"/>
              <a:t>logical</a:t>
            </a:r>
          </a:p>
          <a:p>
            <a:r>
              <a:rPr lang="en-US" dirty="0" smtClean="0"/>
              <a:t>Totals </a:t>
            </a:r>
            <a:r>
              <a:rPr lang="en-US" dirty="0"/>
              <a:t>should </a:t>
            </a:r>
            <a:r>
              <a:rPr lang="en-US" dirty="0" smtClean="0"/>
              <a:t>be identified </a:t>
            </a:r>
            <a:r>
              <a:rPr lang="en-US" dirty="0"/>
              <a:t>clearly</a:t>
            </a:r>
            <a:endParaRPr lang="en-US" dirty="0" smtClean="0"/>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31</a:t>
            </a:fld>
            <a:endParaRPr lang="en-US" dirty="0"/>
          </a:p>
        </p:txBody>
      </p:sp>
      <p:sp>
        <p:nvSpPr>
          <p:cNvPr id="2" name="Title 1"/>
          <p:cNvSpPr>
            <a:spLocks noGrp="1"/>
          </p:cNvSpPr>
          <p:nvPr>
            <p:ph type="title"/>
          </p:nvPr>
        </p:nvSpPr>
        <p:spPr/>
        <p:txBody>
          <a:bodyPr rtlCol="0">
            <a:normAutofit fontScale="90000"/>
          </a:bodyPr>
          <a:lstStyle/>
          <a:p>
            <a:pPr eaLnBrk="1" fontAlgn="auto" hangingPunct="1">
              <a:spcAft>
                <a:spcPts val="0"/>
              </a:spcAft>
              <a:defRPr/>
            </a:pPr>
            <a:r>
              <a:rPr lang="en-US" dirty="0" smtClean="0"/>
              <a:t>Source Document and Form Design </a:t>
            </a:r>
            <a:r>
              <a:rPr lang="en-US" sz="1600" dirty="0" smtClean="0"/>
              <a:t>(Cont.)</a:t>
            </a:r>
          </a:p>
        </p:txBody>
      </p:sp>
      <p:pic>
        <p:nvPicPr>
          <p:cNvPr id="13314" name="Picture 2" descr="This figure illustrates the zones of a source document. The document is divided into four rows. Starting from the top, the first row consists of two zones. The right side corner is labeled control zone and the rest of row 1 is labeled heading zone. Row 2 is labeled instruction zone. Row 3 covers three-fourth portion of the source document and is labeled body zone. There is a small box on the bottom-right corner of row 3. This box is labeled totals zone. Row 4 is labeled authorization zone." title="FIGURE 8-14 Source document zon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1532261"/>
            <a:ext cx="3733800" cy="4837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471359" y="4343400"/>
            <a:ext cx="2829053" cy="523220"/>
          </a:xfrm>
          <a:prstGeom prst="rect">
            <a:avLst/>
          </a:prstGeom>
        </p:spPr>
        <p:txBody>
          <a:bodyPr wrap="square">
            <a:spAutoFit/>
          </a:bodyPr>
          <a:lstStyle/>
          <a:p>
            <a:r>
              <a:rPr lang="en-US" sz="1400" b="1" dirty="0" smtClean="0"/>
              <a:t>FIGURE 8-14 </a:t>
            </a:r>
            <a:r>
              <a:rPr lang="en-US" sz="1400" dirty="0"/>
              <a:t>Source document </a:t>
            </a:r>
            <a:r>
              <a:rPr lang="en-US" sz="1400" dirty="0" smtClean="0"/>
              <a:t>zones.</a:t>
            </a:r>
            <a:endParaRPr lang="en-US" sz="1400"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84453439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32</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Printed Output</a:t>
            </a:r>
          </a:p>
        </p:txBody>
      </p:sp>
      <p:sp>
        <p:nvSpPr>
          <p:cNvPr id="19458" name="Text Placeholder 2"/>
          <p:cNvSpPr>
            <a:spLocks noGrp="1"/>
          </p:cNvSpPr>
          <p:nvPr>
            <p:ph idx="4294967295"/>
          </p:nvPr>
        </p:nvSpPr>
        <p:spPr>
          <a:xfrm>
            <a:off x="457200" y="1481138"/>
            <a:ext cx="8190072" cy="4767262"/>
          </a:xfrm>
        </p:spPr>
        <p:txBody>
          <a:bodyPr>
            <a:noAutofit/>
          </a:bodyPr>
          <a:lstStyle/>
          <a:p>
            <a:r>
              <a:rPr lang="en-US" dirty="0" smtClean="0"/>
              <a:t>Questions to be considered before designing printed output</a:t>
            </a:r>
            <a:endParaRPr lang="en-US" dirty="0"/>
          </a:p>
          <a:p>
            <a:pPr lvl="1"/>
            <a:r>
              <a:rPr lang="en-US" dirty="0" smtClean="0"/>
              <a:t>Why </a:t>
            </a:r>
            <a:r>
              <a:rPr lang="en-US" dirty="0"/>
              <a:t>is this being delivered as printed </a:t>
            </a:r>
            <a:r>
              <a:rPr lang="en-US" dirty="0" smtClean="0"/>
              <a:t>output?</a:t>
            </a:r>
            <a:endParaRPr lang="en-US" dirty="0"/>
          </a:p>
          <a:p>
            <a:pPr lvl="1"/>
            <a:r>
              <a:rPr lang="en-US" dirty="0" smtClean="0"/>
              <a:t>Who </a:t>
            </a:r>
            <a:r>
              <a:rPr lang="en-US" dirty="0"/>
              <a:t>wants the information, why is it needed, and how will it be used?</a:t>
            </a:r>
          </a:p>
          <a:p>
            <a:pPr lvl="1"/>
            <a:r>
              <a:rPr lang="en-US" dirty="0" smtClean="0"/>
              <a:t>What </a:t>
            </a:r>
            <a:r>
              <a:rPr lang="en-US" dirty="0"/>
              <a:t>specific information will be included?</a:t>
            </a:r>
          </a:p>
          <a:p>
            <a:pPr lvl="1"/>
            <a:r>
              <a:rPr lang="en-US" dirty="0" smtClean="0"/>
              <a:t>Will </a:t>
            </a:r>
            <a:r>
              <a:rPr lang="en-US" dirty="0"/>
              <a:t>the printed output be designed for a specific device?</a:t>
            </a:r>
          </a:p>
          <a:p>
            <a:pPr lvl="1"/>
            <a:r>
              <a:rPr lang="en-US" dirty="0" smtClean="0"/>
              <a:t>Do </a:t>
            </a:r>
            <a:r>
              <a:rPr lang="en-US" dirty="0"/>
              <a:t>security or confidentiality issues exist? </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171256422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noAutofit/>
          </a:bodyPr>
          <a:lstStyle/>
          <a:p>
            <a:r>
              <a:rPr lang="en-US" b="1" dirty="0" smtClean="0"/>
              <a:t>Overview of Report Design</a:t>
            </a:r>
          </a:p>
          <a:p>
            <a:pPr lvl="1"/>
            <a:r>
              <a:rPr lang="en-US" dirty="0" smtClean="0"/>
              <a:t>Organizations strive to reduce the flow of paper and printed reports</a:t>
            </a:r>
          </a:p>
          <a:p>
            <a:pPr lvl="2"/>
            <a:r>
              <a:rPr lang="en-US" dirty="0" smtClean="0"/>
              <a:t>Users find it handy to view screen output, then print the information they need </a:t>
            </a:r>
          </a:p>
          <a:p>
            <a:pPr lvl="1"/>
            <a:r>
              <a:rPr lang="en-US" dirty="0" smtClean="0"/>
              <a:t>Printed output is used in </a:t>
            </a:r>
            <a:r>
              <a:rPr lang="en-US" b="1" dirty="0" smtClean="0"/>
              <a:t>turnaround documents</a:t>
            </a:r>
          </a:p>
          <a:p>
            <a:pPr lvl="1"/>
            <a:r>
              <a:rPr lang="en-US" dirty="0" smtClean="0"/>
              <a:t>Reports must be easy to read and well organized</a:t>
            </a:r>
          </a:p>
          <a:p>
            <a:pPr lvl="2"/>
            <a:r>
              <a:rPr lang="en-US" dirty="0" smtClean="0"/>
              <a:t>Database programs such as Microsoft Access include a variety of report design tools to create reports quickly and easily</a:t>
            </a:r>
            <a:endParaRPr lang="en-US"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33</a:t>
            </a:fld>
            <a:endParaRPr lang="en-US" dirty="0"/>
          </a:p>
        </p:txBody>
      </p:sp>
      <p:sp>
        <p:nvSpPr>
          <p:cNvPr id="2" name="Title 1"/>
          <p:cNvSpPr>
            <a:spLocks noGrp="1"/>
          </p:cNvSpPr>
          <p:nvPr>
            <p:ph type="title"/>
          </p:nvPr>
        </p:nvSpPr>
        <p:spPr/>
        <p:txBody>
          <a:bodyPr/>
          <a:lstStyle/>
          <a:p>
            <a:r>
              <a:rPr lang="en-US" dirty="0"/>
              <a:t>Printed Output </a:t>
            </a:r>
            <a:r>
              <a:rPr lang="en-US" sz="1400" dirty="0"/>
              <a:t>(Cont</a:t>
            </a:r>
            <a:r>
              <a:rPr lang="en-US" sz="1400" dirty="0" smtClean="0"/>
              <a:t>. 1)</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58863816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noAutofit/>
          </a:bodyPr>
          <a:lstStyle/>
          <a:p>
            <a:r>
              <a:rPr lang="en-US" b="1" dirty="0" smtClean="0"/>
              <a:t>Types of Reports</a:t>
            </a:r>
          </a:p>
          <a:p>
            <a:pPr lvl="1"/>
            <a:r>
              <a:rPr lang="en-US" b="1" dirty="0" smtClean="0"/>
              <a:t>Detail</a:t>
            </a:r>
            <a:r>
              <a:rPr lang="en-US" dirty="0" smtClean="0"/>
              <a:t> </a:t>
            </a:r>
            <a:r>
              <a:rPr lang="en-US" b="1" dirty="0" smtClean="0"/>
              <a:t>reports</a:t>
            </a:r>
            <a:r>
              <a:rPr lang="en-US" dirty="0" smtClean="0"/>
              <a:t>: Produce one or more lines of output for each record processed</a:t>
            </a:r>
          </a:p>
          <a:p>
            <a:pPr lvl="2"/>
            <a:r>
              <a:rPr lang="en-US" dirty="0" smtClean="0"/>
              <a:t>Can be quite lengthy</a:t>
            </a:r>
          </a:p>
          <a:p>
            <a:pPr lvl="1"/>
            <a:r>
              <a:rPr lang="en-US" b="1" dirty="0" smtClean="0"/>
              <a:t>Exception reports</a:t>
            </a:r>
            <a:r>
              <a:rPr lang="en-US" dirty="0" smtClean="0"/>
              <a:t>: Display only those records that meet specific conditions</a:t>
            </a:r>
          </a:p>
          <a:p>
            <a:pPr lvl="2"/>
            <a:r>
              <a:rPr lang="en-US" dirty="0" smtClean="0"/>
              <a:t>Useful when the user wants specific information</a:t>
            </a:r>
          </a:p>
          <a:p>
            <a:pPr lvl="1"/>
            <a:r>
              <a:rPr lang="en-US" b="1" dirty="0" smtClean="0"/>
              <a:t>Summary reports</a:t>
            </a:r>
            <a:r>
              <a:rPr lang="en-US" dirty="0" smtClean="0"/>
              <a:t>: Reports that provide comprehensive data</a:t>
            </a:r>
            <a:endParaRPr lang="en-US"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34</a:t>
            </a:fld>
            <a:endParaRPr lang="en-US" dirty="0"/>
          </a:p>
        </p:txBody>
      </p:sp>
      <p:sp>
        <p:nvSpPr>
          <p:cNvPr id="2" name="Title 1"/>
          <p:cNvSpPr>
            <a:spLocks noGrp="1"/>
          </p:cNvSpPr>
          <p:nvPr>
            <p:ph type="title"/>
          </p:nvPr>
        </p:nvSpPr>
        <p:spPr/>
        <p:txBody>
          <a:bodyPr/>
          <a:lstStyle/>
          <a:p>
            <a:r>
              <a:rPr lang="en-US" dirty="0" smtClean="0"/>
              <a:t>Printed Output </a:t>
            </a:r>
            <a:r>
              <a:rPr lang="en-US" sz="1400" dirty="0" smtClean="0"/>
              <a:t>(Cont. 2)</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43769704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noAutofit/>
          </a:bodyPr>
          <a:lstStyle/>
          <a:p>
            <a:r>
              <a:rPr lang="en-US" b="1" dirty="0" smtClean="0"/>
              <a:t>User Involvement</a:t>
            </a:r>
          </a:p>
          <a:p>
            <a:pPr lvl="1"/>
            <a:r>
              <a:rPr lang="en-US" dirty="0" smtClean="0"/>
              <a:t>Users must approve all report designs in advance</a:t>
            </a:r>
          </a:p>
          <a:p>
            <a:pPr lvl="2"/>
            <a:r>
              <a:rPr lang="en-US" dirty="0" smtClean="0"/>
              <a:t>A </a:t>
            </a:r>
            <a:r>
              <a:rPr lang="en-US" b="1" dirty="0" smtClean="0"/>
              <a:t>mock-up</a:t>
            </a:r>
            <a:r>
              <a:rPr lang="en-US" dirty="0" smtClean="0"/>
              <a:t>, or prototype, can be prepared for the users to review</a:t>
            </a:r>
          </a:p>
          <a:p>
            <a:r>
              <a:rPr lang="en-US" b="1" dirty="0" smtClean="0"/>
              <a:t>Report Design Principles</a:t>
            </a:r>
          </a:p>
          <a:p>
            <a:pPr lvl="1"/>
            <a:r>
              <a:rPr lang="en-US" dirty="0" smtClean="0"/>
              <a:t>Every report should have a report header and footer</a:t>
            </a:r>
          </a:p>
          <a:p>
            <a:pPr lvl="2"/>
            <a:r>
              <a:rPr lang="en-US" b="1" dirty="0" smtClean="0"/>
              <a:t>Report</a:t>
            </a:r>
            <a:r>
              <a:rPr lang="en-US" dirty="0" smtClean="0"/>
              <a:t> </a:t>
            </a:r>
            <a:r>
              <a:rPr lang="en-US" b="1" dirty="0" smtClean="0"/>
              <a:t>header</a:t>
            </a:r>
            <a:r>
              <a:rPr lang="en-US" dirty="0" smtClean="0"/>
              <a:t>: Identifies the report, and contains the report title, date, and other necessary information</a:t>
            </a:r>
          </a:p>
          <a:p>
            <a:pPr lvl="2"/>
            <a:r>
              <a:rPr lang="en-US" b="1" dirty="0" smtClean="0"/>
              <a:t>Report</a:t>
            </a:r>
            <a:r>
              <a:rPr lang="en-US" dirty="0" smtClean="0"/>
              <a:t> </a:t>
            </a:r>
            <a:r>
              <a:rPr lang="en-US" b="1" dirty="0" smtClean="0"/>
              <a:t>footer</a:t>
            </a:r>
            <a:r>
              <a:rPr lang="en-US" dirty="0" smtClean="0"/>
              <a:t>: Contains end-of-report information</a:t>
            </a:r>
            <a:endParaRPr lang="en-US"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35</a:t>
            </a:fld>
            <a:endParaRPr lang="en-US" dirty="0"/>
          </a:p>
        </p:txBody>
      </p:sp>
      <p:sp>
        <p:nvSpPr>
          <p:cNvPr id="2" name="Title 1"/>
          <p:cNvSpPr>
            <a:spLocks noGrp="1"/>
          </p:cNvSpPr>
          <p:nvPr>
            <p:ph type="title"/>
          </p:nvPr>
        </p:nvSpPr>
        <p:spPr/>
        <p:txBody>
          <a:bodyPr/>
          <a:lstStyle/>
          <a:p>
            <a:r>
              <a:rPr lang="en-US" dirty="0" smtClean="0"/>
              <a:t>Printed Output </a:t>
            </a:r>
            <a:r>
              <a:rPr lang="en-US" sz="1400" dirty="0" smtClean="0"/>
              <a:t>(Cont. 3)</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87974597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noAutofit/>
          </a:bodyPr>
          <a:lstStyle/>
          <a:p>
            <a:r>
              <a:rPr lang="en-US" b="1" dirty="0"/>
              <a:t>Report Design </a:t>
            </a:r>
            <a:r>
              <a:rPr lang="en-US" b="1" dirty="0" smtClean="0"/>
              <a:t>Principles </a:t>
            </a:r>
            <a:r>
              <a:rPr lang="en-US" sz="1400" b="1" dirty="0" smtClean="0"/>
              <a:t>(Cont.)</a:t>
            </a:r>
            <a:endParaRPr lang="en-US" sz="1400" b="1" dirty="0"/>
          </a:p>
          <a:p>
            <a:pPr lvl="1"/>
            <a:r>
              <a:rPr lang="en-US" dirty="0" smtClean="0"/>
              <a:t>Page headers and footers</a:t>
            </a:r>
          </a:p>
          <a:p>
            <a:pPr lvl="2"/>
            <a:r>
              <a:rPr lang="en-US" b="1" dirty="0" smtClean="0"/>
              <a:t>Page header</a:t>
            </a:r>
            <a:r>
              <a:rPr lang="en-US" dirty="0" smtClean="0"/>
              <a:t>: Includes the column headings that identify the data</a:t>
            </a:r>
          </a:p>
          <a:p>
            <a:pPr lvl="2"/>
            <a:r>
              <a:rPr lang="en-US" b="1" dirty="0" smtClean="0"/>
              <a:t>Page footer</a:t>
            </a:r>
            <a:r>
              <a:rPr lang="en-US" dirty="0" smtClean="0"/>
              <a:t>: Displays the report title and the page number</a:t>
            </a:r>
          </a:p>
          <a:p>
            <a:pPr lvl="1"/>
            <a:r>
              <a:rPr lang="en-US" dirty="0" smtClean="0"/>
              <a:t>Repeating fields</a:t>
            </a:r>
          </a:p>
          <a:p>
            <a:pPr lvl="2"/>
            <a:r>
              <a:rPr lang="en-US" dirty="0" smtClean="0"/>
              <a:t>Users’ opinion helps provide clarity </a:t>
            </a:r>
          </a:p>
          <a:p>
            <a:pPr lvl="1"/>
            <a:r>
              <a:rPr lang="en-US" dirty="0" smtClean="0"/>
              <a:t>Consistent design</a:t>
            </a:r>
          </a:p>
          <a:p>
            <a:pPr lvl="2"/>
            <a:r>
              <a:rPr lang="en-US" dirty="0" smtClean="0"/>
              <a:t>Look and feel are important to users, so reports should be uniform and consistent</a:t>
            </a:r>
            <a:endParaRPr lang="en-US"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36</a:t>
            </a:fld>
            <a:endParaRPr lang="en-US" dirty="0"/>
          </a:p>
        </p:txBody>
      </p:sp>
      <p:sp>
        <p:nvSpPr>
          <p:cNvPr id="2" name="Title 1"/>
          <p:cNvSpPr>
            <a:spLocks noGrp="1"/>
          </p:cNvSpPr>
          <p:nvPr>
            <p:ph type="title"/>
          </p:nvPr>
        </p:nvSpPr>
        <p:spPr/>
        <p:txBody>
          <a:bodyPr/>
          <a:lstStyle/>
          <a:p>
            <a:r>
              <a:rPr lang="en-US" dirty="0" smtClean="0"/>
              <a:t>Printed Output </a:t>
            </a:r>
            <a:r>
              <a:rPr lang="en-US" sz="1400" dirty="0" smtClean="0"/>
              <a:t>(Cont. 4)</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65518053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This figure is a detailed employee hours report. The header of the report reads employee hours, week ending date: 6/28/2013. The content of the report is placed in 6 columns and 15 rows. Starting from the left, the columns are titled store number, employee name, position, regular hours, overtime hours, and total hours.&#10;In row 2, column 1 reads 8, column 2 reads Andre, Marguerite, column 3 reads clerk, column 4 reads 20.0, column 5 reads 0.0, and column 6 reads 20.0. &#10;In row 3, column 1 reads 8, column 2 reads Bogema, Michelle, column 3 reads clerk, column 4 reads 12.5, column 5 reads 0.0, and column 6 reads 12.5.&#10;In row 4, column 1 reads 8, column 2 reads Davenport, Kim, column 3 reads asst mgr, column 4 reads 40.0, column 5 reads 5.0, and column 6 reads 45.0.&#10;In row 5, column 1 reads 8, column 2 reads Lemka, Susan, column 3 reads clerk, column 4 reads 32.7, column 5 reads 0.0, and column 6 reads 32.7.&#10;In row 6, column 1 reads 8, column 2 reads Ramirez, Rudy, column 3 reads manager, column 4 reads 40.0, column 5 reads 8.5, and column 6 reads 48.5.&#10;In row 7, column 1 reads 8, column 2 reads Ullery, Ruth, column 3 reads clerk, column 4 reads 20.0, column 5 reads 0.0, and column 6 reads 20.0.&#10;Row 8 consists of store 8 totals. The total regular hours is 165.2, overtime hours is 13.5, and total hours is 178.7.&#10;In row 9, column 1 reads 17, column 2 reads De Martini, Jennifer, column 3 reads clerk, column 4 reads 40.0, column 5 reads 8.4, and column 6 reads 48.4.&#10;In row 10, column 1 reads 17, column 2 reads Haff, Lisa, column 3 reads manager, column 4 reads 40.0, column 5 reads 0.0, and column 6 reads 40.0.&#10;In row 11, column 1 reads 17, column 2 reads Rittenberry, Sandra, column 3 reads clerk, column 4 reads 40.0, column 5 reads 11.0, and column 6 reads 51.0.&#10;In row 12, column 1 reads 17, column 2 reads Wyer, Elisabeth, column 3 reads clerk, column 4 reads 20.0, column 5 reads 0.0, and column 6 reads 20.0.&#10;In row 13, column 1 reads 17, column 2 reads Zeigler, Cecille, column 3 reads clerk, column 4 reads 32.0, column 5 reads 0.0, and column 6 reads 32.0.&#10;Row 14 consists of store 17 totals. The total regular hours is 172.0, overtime hours is 19.4, and total hours is 191.4.&#10;Row 15 consists of the grand total. The total regular hours is 337.2, overtime hours is 32.9, and total hours is 370.1.&#10;The bottom right column is labeled page 1. &#10;Eight rectangular boxes surround the document. The first box is labeled identifying fields. Two arrows originate from this box. One arrow points to the header store number and the other arrow points to the header employee name. The second box is labeled hours fields. Three arrows originate from this box and points to the headers labeled regular hours, overtime hours, and total hours. The third box is labeled report header and is placed on the top-right corner. The fourth box is labeled page header and is placed near the header total hours. The fourth box is labeled group footer and is placed on the right side of row 8. The fifth box is labeled report footer and is placed on the right side of row 15. The sixth box is labeled page footer and is placed near the label page 1. The seventh box is labeled control break on store number fields. Two arrows originate from this box. The arrows point to the top and the bottom portions of column 1.&#10;" title="FIGURE 8-15 The Employee Hours report is a detail report with control breaks, subtotals, and grand totals. Notice that a report header identifies the report, a page header contains column headings, a group footer contains subtotals for each store, a report footer contains grand totals, and a page footer identifies the page numbe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686" y="1259074"/>
            <a:ext cx="6232010" cy="41763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37</a:t>
            </a:fld>
            <a:endParaRPr lang="en-US" dirty="0"/>
          </a:p>
        </p:txBody>
      </p:sp>
      <p:sp>
        <p:nvSpPr>
          <p:cNvPr id="2" name="Title 1"/>
          <p:cNvSpPr>
            <a:spLocks noGrp="1"/>
          </p:cNvSpPr>
          <p:nvPr>
            <p:ph type="title"/>
          </p:nvPr>
        </p:nvSpPr>
        <p:spPr/>
        <p:txBody>
          <a:bodyPr rtlCol="0">
            <a:normAutofit/>
          </a:bodyPr>
          <a:lstStyle/>
          <a:p>
            <a:pPr>
              <a:defRPr/>
            </a:pPr>
            <a:r>
              <a:rPr lang="en-US" dirty="0"/>
              <a:t>Printed </a:t>
            </a:r>
            <a:r>
              <a:rPr lang="en-US" dirty="0" smtClean="0"/>
              <a:t>Output </a:t>
            </a:r>
            <a:r>
              <a:rPr lang="en-US" sz="1400" dirty="0"/>
              <a:t>(Cont. 5)</a:t>
            </a:r>
          </a:p>
        </p:txBody>
      </p:sp>
      <p:sp>
        <p:nvSpPr>
          <p:cNvPr id="8" name="Rectangle 7"/>
          <p:cNvSpPr/>
          <p:nvPr/>
        </p:nvSpPr>
        <p:spPr>
          <a:xfrm>
            <a:off x="1447800" y="5276850"/>
            <a:ext cx="7086600" cy="954107"/>
          </a:xfrm>
          <a:prstGeom prst="rect">
            <a:avLst/>
          </a:prstGeom>
        </p:spPr>
        <p:txBody>
          <a:bodyPr wrap="square">
            <a:spAutoFit/>
          </a:bodyPr>
          <a:lstStyle/>
          <a:p>
            <a:r>
              <a:rPr lang="en-US" sz="1400" b="1" dirty="0" smtClean="0"/>
              <a:t>FIGURE 8-15 </a:t>
            </a:r>
            <a:r>
              <a:rPr lang="en-US" sz="1400" dirty="0"/>
              <a:t>The Employee Hours report is a detail report with control breaks, subtotals, and grand totals</a:t>
            </a:r>
            <a:r>
              <a:rPr lang="en-US" sz="1400" dirty="0" smtClean="0"/>
              <a:t>. Notice </a:t>
            </a:r>
            <a:r>
              <a:rPr lang="en-US" sz="1400" dirty="0"/>
              <a:t>that a report header identifies the report, a page header contains column headings, a group footer </a:t>
            </a:r>
            <a:r>
              <a:rPr lang="en-US" sz="1400" dirty="0" smtClean="0"/>
              <a:t>contains subtotals </a:t>
            </a:r>
            <a:r>
              <a:rPr lang="en-US" sz="1400" dirty="0"/>
              <a:t>for each store, a report footer contains grand totals, and a page footer identifies the page </a:t>
            </a:r>
            <a:r>
              <a:rPr lang="en-US" sz="1400" dirty="0" smtClean="0"/>
              <a:t>number.</a:t>
            </a:r>
            <a:endParaRPr lang="en-US" sz="1400"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137155619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38</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Technology Issues</a:t>
            </a:r>
          </a:p>
        </p:txBody>
      </p:sp>
      <p:sp>
        <p:nvSpPr>
          <p:cNvPr id="19458" name="Text Placeholder 2"/>
          <p:cNvSpPr>
            <a:spLocks noGrp="1"/>
          </p:cNvSpPr>
          <p:nvPr>
            <p:ph idx="4294967295"/>
          </p:nvPr>
        </p:nvSpPr>
        <p:spPr>
          <a:xfrm>
            <a:off x="457200" y="1481138"/>
            <a:ext cx="8190072" cy="4767262"/>
          </a:xfrm>
        </p:spPr>
        <p:txBody>
          <a:bodyPr>
            <a:noAutofit/>
          </a:bodyPr>
          <a:lstStyle/>
          <a:p>
            <a:r>
              <a:rPr lang="en-US" b="1" dirty="0" smtClean="0"/>
              <a:t>Output Technology</a:t>
            </a:r>
          </a:p>
          <a:p>
            <a:pPr lvl="1"/>
            <a:r>
              <a:rPr lang="en-US" dirty="0"/>
              <a:t>In addition to screen output and printed matter, </a:t>
            </a:r>
            <a:r>
              <a:rPr lang="en-US" dirty="0" smtClean="0"/>
              <a:t>output </a:t>
            </a:r>
            <a:r>
              <a:rPr lang="en-US" dirty="0"/>
              <a:t>can be delivered in </a:t>
            </a:r>
            <a:r>
              <a:rPr lang="en-US" dirty="0" smtClean="0"/>
              <a:t>many ways</a:t>
            </a:r>
          </a:p>
          <a:p>
            <a:pPr lvl="1"/>
            <a:r>
              <a:rPr lang="en-US" dirty="0" smtClean="0"/>
              <a:t>Actual </a:t>
            </a:r>
            <a:r>
              <a:rPr lang="en-US" dirty="0"/>
              <a:t>forms, reports, </a:t>
            </a:r>
            <a:r>
              <a:rPr lang="en-US" dirty="0" smtClean="0"/>
              <a:t>and documents have to be created to be accessible from workstations</a:t>
            </a:r>
            <a:r>
              <a:rPr lang="en-US" dirty="0"/>
              <a:t>, notebooks</a:t>
            </a:r>
            <a:r>
              <a:rPr lang="en-US" dirty="0" smtClean="0"/>
              <a:t>, tablets</a:t>
            </a:r>
            <a:r>
              <a:rPr lang="en-US" dirty="0"/>
              <a:t>, smartphones, and other </a:t>
            </a:r>
            <a:r>
              <a:rPr lang="en-US" dirty="0" smtClean="0"/>
              <a:t>devices</a:t>
            </a:r>
          </a:p>
          <a:p>
            <a:pPr lvl="1"/>
            <a:r>
              <a:rPr lang="en-US" dirty="0" smtClean="0"/>
              <a:t>Internet-based information delivery</a:t>
            </a:r>
          </a:p>
          <a:p>
            <a:pPr lvl="2"/>
            <a:r>
              <a:rPr lang="en-US" sz="2000" dirty="0" smtClean="0"/>
              <a:t>Allows </a:t>
            </a:r>
            <a:r>
              <a:rPr lang="en-US" sz="2000" dirty="0"/>
              <a:t>users to download a universe of files and documents to support their information </a:t>
            </a:r>
            <a:r>
              <a:rPr lang="en-US" sz="2000" dirty="0" smtClean="0"/>
              <a:t>needs</a:t>
            </a:r>
          </a:p>
          <a:p>
            <a:pPr lvl="2"/>
            <a:r>
              <a:rPr lang="en-US" sz="2000" dirty="0" smtClean="0"/>
              <a:t>Companies use </a:t>
            </a:r>
            <a:r>
              <a:rPr lang="en-US" sz="2000" dirty="0"/>
              <a:t>a live or </a:t>
            </a:r>
            <a:r>
              <a:rPr lang="en-US" sz="2000" dirty="0" smtClean="0"/>
              <a:t>prerecorded </a:t>
            </a:r>
            <a:r>
              <a:rPr lang="en-US" sz="2000" b="1" dirty="0" smtClean="0"/>
              <a:t>webcast</a:t>
            </a:r>
            <a:r>
              <a:rPr lang="en-US" sz="2000" dirty="0" smtClean="0"/>
              <a:t> to </a:t>
            </a:r>
            <a:r>
              <a:rPr lang="en-US" sz="2000" dirty="0"/>
              <a:t>reach prospective customers and investors</a:t>
            </a:r>
          </a:p>
          <a:p>
            <a:pPr lvl="4"/>
            <a:endParaRPr lang="en-US"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239035836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lstStyle/>
          <a:p>
            <a:r>
              <a:rPr lang="en-US" b="1" dirty="0" smtClean="0"/>
              <a:t>Output Technology </a:t>
            </a:r>
            <a:r>
              <a:rPr lang="en-US" sz="1400" b="1" dirty="0" smtClean="0"/>
              <a:t>(Cont.)</a:t>
            </a:r>
          </a:p>
          <a:p>
            <a:pPr lvl="1"/>
            <a:r>
              <a:rPr lang="en-US" dirty="0" smtClean="0"/>
              <a:t>Email - An essential means of internal and external business communication</a:t>
            </a:r>
          </a:p>
          <a:p>
            <a:pPr lvl="1"/>
            <a:r>
              <a:rPr lang="en-US" b="1" dirty="0" smtClean="0"/>
              <a:t>Blogs</a:t>
            </a:r>
            <a:r>
              <a:rPr lang="en-US" dirty="0" smtClean="0"/>
              <a:t>: Web based logs</a:t>
            </a:r>
          </a:p>
          <a:p>
            <a:pPr lvl="2"/>
            <a:r>
              <a:rPr lang="en-US" dirty="0" smtClean="0"/>
              <a:t>Useful for posting news, reviewing current events, and promoting products</a:t>
            </a:r>
          </a:p>
          <a:p>
            <a:pPr lvl="1"/>
            <a:r>
              <a:rPr lang="en-US" dirty="0" smtClean="0"/>
              <a:t>Instant messaging - Useful for team members in a collaborative situation</a:t>
            </a:r>
          </a:p>
          <a:p>
            <a:pPr lvl="1"/>
            <a:r>
              <a:rPr lang="en-US" dirty="0"/>
              <a:t>Wireless devices - Data can be transmitted using the Internet across a wide array of devices</a:t>
            </a:r>
          </a:p>
          <a:p>
            <a:pPr lvl="1"/>
            <a:endParaRPr lang="en-US" dirty="0" smtClean="0"/>
          </a:p>
          <a:p>
            <a:pPr lvl="2"/>
            <a:endParaRPr lang="en-US"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39</a:t>
            </a:fld>
            <a:endParaRPr lang="en-US" dirty="0"/>
          </a:p>
        </p:txBody>
      </p:sp>
      <p:sp>
        <p:nvSpPr>
          <p:cNvPr id="2" name="Title 1"/>
          <p:cNvSpPr>
            <a:spLocks noGrp="1"/>
          </p:cNvSpPr>
          <p:nvPr>
            <p:ph type="title"/>
          </p:nvPr>
        </p:nvSpPr>
        <p:spPr/>
        <p:txBody>
          <a:bodyPr/>
          <a:lstStyle/>
          <a:p>
            <a:r>
              <a:rPr lang="en-US" dirty="0" smtClean="0"/>
              <a:t>Technology Issues </a:t>
            </a:r>
            <a:r>
              <a:rPr lang="en-US" sz="1400" dirty="0" smtClean="0"/>
              <a:t>(Cont. 1)</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11554507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a:t>
            </a:fld>
            <a:endParaRPr lang="en-US" dirty="0"/>
          </a:p>
        </p:txBody>
      </p:sp>
      <p:sp>
        <p:nvSpPr>
          <p:cNvPr id="2" name="Title 1"/>
          <p:cNvSpPr>
            <a:spLocks noGrp="1"/>
          </p:cNvSpPr>
          <p:nvPr>
            <p:ph type="title"/>
          </p:nvPr>
        </p:nvSpPr>
        <p:spPr/>
        <p:txBody>
          <a:bodyPr rtlCol="0">
            <a:normAutofit/>
          </a:bodyPr>
          <a:lstStyle/>
          <a:p>
            <a:pPr algn="ctr" eaLnBrk="1" fontAlgn="auto" hangingPunct="1">
              <a:spcAft>
                <a:spcPts val="0"/>
              </a:spcAft>
              <a:defRPr/>
            </a:pPr>
            <a:r>
              <a:rPr lang="en-US" dirty="0" smtClean="0"/>
              <a:t>Systems Design Phase Overview</a:t>
            </a:r>
          </a:p>
        </p:txBody>
      </p:sp>
      <p:sp>
        <p:nvSpPr>
          <p:cNvPr id="19458" name="Text Placeholder 2"/>
          <p:cNvSpPr>
            <a:spLocks noGrp="1"/>
          </p:cNvSpPr>
          <p:nvPr>
            <p:ph idx="4294967295"/>
          </p:nvPr>
        </p:nvSpPr>
        <p:spPr>
          <a:xfrm>
            <a:off x="457200" y="1481138"/>
            <a:ext cx="8229600" cy="4767262"/>
          </a:xfrm>
        </p:spPr>
        <p:txBody>
          <a:bodyPr>
            <a:normAutofit/>
          </a:bodyPr>
          <a:lstStyle/>
          <a:p>
            <a:r>
              <a:rPr lang="en-US" dirty="0"/>
              <a:t>G</a:t>
            </a:r>
            <a:r>
              <a:rPr lang="en-US" dirty="0" smtClean="0"/>
              <a:t>oal </a:t>
            </a:r>
            <a:r>
              <a:rPr lang="en-US" dirty="0"/>
              <a:t>of </a:t>
            </a:r>
            <a:r>
              <a:rPr lang="en-US" b="1" dirty="0"/>
              <a:t>systems design </a:t>
            </a:r>
            <a:r>
              <a:rPr lang="en-US" dirty="0" smtClean="0"/>
              <a:t>- To build </a:t>
            </a:r>
            <a:r>
              <a:rPr lang="en-US" dirty="0"/>
              <a:t>a system that is effective, reliable, </a:t>
            </a:r>
            <a:r>
              <a:rPr lang="en-US" dirty="0" smtClean="0"/>
              <a:t>and maintainable</a:t>
            </a:r>
          </a:p>
          <a:p>
            <a:pPr lvl="1"/>
            <a:r>
              <a:rPr lang="en-US" dirty="0" smtClean="0"/>
              <a:t>A system is:</a:t>
            </a:r>
          </a:p>
          <a:p>
            <a:pPr lvl="2"/>
            <a:r>
              <a:rPr lang="en-US" dirty="0"/>
              <a:t>E</a:t>
            </a:r>
            <a:r>
              <a:rPr lang="en-US" dirty="0" smtClean="0"/>
              <a:t>ffective </a:t>
            </a:r>
            <a:r>
              <a:rPr lang="en-US" dirty="0"/>
              <a:t>if it supports business requirements and meets user needs </a:t>
            </a:r>
            <a:endParaRPr lang="en-US" dirty="0" smtClean="0"/>
          </a:p>
          <a:p>
            <a:pPr lvl="2"/>
            <a:r>
              <a:rPr lang="en-US" dirty="0" smtClean="0"/>
              <a:t>Reliable </a:t>
            </a:r>
            <a:r>
              <a:rPr lang="en-US" dirty="0"/>
              <a:t>if it handles input errors, processing errors, hardware failures</a:t>
            </a:r>
            <a:r>
              <a:rPr lang="en-US" dirty="0" smtClean="0"/>
              <a:t>, or </a:t>
            </a:r>
            <a:r>
              <a:rPr lang="en-US" dirty="0"/>
              <a:t>human </a:t>
            </a:r>
            <a:r>
              <a:rPr lang="en-US" dirty="0" smtClean="0"/>
              <a:t>mistakes</a:t>
            </a:r>
          </a:p>
          <a:p>
            <a:pPr lvl="2"/>
            <a:r>
              <a:rPr lang="en-US" dirty="0" smtClean="0"/>
              <a:t>Maintainable </a:t>
            </a:r>
            <a:r>
              <a:rPr lang="en-US" dirty="0"/>
              <a:t>if it is flexible, scalable, and easily </a:t>
            </a:r>
            <a:r>
              <a:rPr lang="en-US" dirty="0" smtClean="0"/>
              <a:t>modified</a:t>
            </a:r>
            <a:endParaRPr lang="en-US"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40</a:t>
            </a:fld>
            <a:endParaRPr lang="en-US" dirty="0"/>
          </a:p>
        </p:txBody>
      </p:sp>
      <p:sp>
        <p:nvSpPr>
          <p:cNvPr id="2" name="Title 1"/>
          <p:cNvSpPr>
            <a:spLocks noGrp="1"/>
          </p:cNvSpPr>
          <p:nvPr>
            <p:ph type="title"/>
          </p:nvPr>
        </p:nvSpPr>
        <p:spPr/>
        <p:txBody>
          <a:bodyPr rtlCol="0">
            <a:normAutofit/>
          </a:bodyPr>
          <a:lstStyle/>
          <a:p>
            <a:pPr>
              <a:defRPr/>
            </a:pPr>
            <a:r>
              <a:rPr lang="en-US" dirty="0"/>
              <a:t>Technology Issues </a:t>
            </a:r>
            <a:r>
              <a:rPr lang="en-US" sz="1400" dirty="0"/>
              <a:t>(Cont</a:t>
            </a:r>
            <a:r>
              <a:rPr lang="en-US" sz="1400" dirty="0" smtClean="0"/>
              <a:t>. 2)</a:t>
            </a:r>
            <a:endParaRPr lang="en-US" sz="1300" b="0" dirty="0" smtClean="0"/>
          </a:p>
        </p:txBody>
      </p:sp>
      <p:sp>
        <p:nvSpPr>
          <p:cNvPr id="7" name="Text Placeholder 2"/>
          <p:cNvSpPr>
            <a:spLocks noGrp="1"/>
          </p:cNvSpPr>
          <p:nvPr>
            <p:ph idx="4294967295"/>
          </p:nvPr>
        </p:nvSpPr>
        <p:spPr>
          <a:xfrm>
            <a:off x="457200" y="1481138"/>
            <a:ext cx="7924800" cy="4767262"/>
          </a:xfrm>
        </p:spPr>
        <p:txBody>
          <a:bodyPr>
            <a:normAutofit/>
          </a:bodyPr>
          <a:lstStyle/>
          <a:p>
            <a:r>
              <a:rPr lang="en-US" b="1" dirty="0"/>
              <a:t>Output Technology </a:t>
            </a:r>
            <a:r>
              <a:rPr lang="en-US" sz="1400" b="1" dirty="0"/>
              <a:t>(Cont.)</a:t>
            </a:r>
          </a:p>
          <a:p>
            <a:pPr lvl="1"/>
            <a:r>
              <a:rPr lang="en-US" dirty="0" smtClean="0"/>
              <a:t>Digital audio, images and video</a:t>
            </a:r>
            <a:endParaRPr lang="en-US" dirty="0"/>
          </a:p>
          <a:p>
            <a:pPr lvl="2"/>
            <a:r>
              <a:rPr lang="en-US" sz="2200" dirty="0" smtClean="0"/>
              <a:t>Can </a:t>
            </a:r>
            <a:r>
              <a:rPr lang="en-US" sz="2200" dirty="0"/>
              <a:t>be </a:t>
            </a:r>
            <a:r>
              <a:rPr lang="en-US" sz="2200" dirty="0" smtClean="0"/>
              <a:t>captured</a:t>
            </a:r>
            <a:r>
              <a:rPr lang="en-US" sz="2200" dirty="0"/>
              <a:t> </a:t>
            </a:r>
            <a:r>
              <a:rPr lang="en-US" sz="2200" dirty="0" smtClean="0"/>
              <a:t>and stored </a:t>
            </a:r>
            <a:r>
              <a:rPr lang="en-US" sz="2200" dirty="0"/>
              <a:t>in digital </a:t>
            </a:r>
            <a:r>
              <a:rPr lang="en-US" sz="2200" dirty="0" smtClean="0"/>
              <a:t>format</a:t>
            </a:r>
          </a:p>
          <a:p>
            <a:pPr lvl="2"/>
            <a:r>
              <a:rPr lang="en-US" sz="2200" dirty="0"/>
              <a:t>C</a:t>
            </a:r>
            <a:r>
              <a:rPr lang="en-US" sz="2200" dirty="0" smtClean="0"/>
              <a:t>an </a:t>
            </a:r>
            <a:r>
              <a:rPr lang="en-US" sz="2200" dirty="0"/>
              <a:t>be attached to an </a:t>
            </a:r>
            <a:r>
              <a:rPr lang="en-US" sz="2200" dirty="0" smtClean="0"/>
              <a:t>email </a:t>
            </a:r>
            <a:r>
              <a:rPr lang="en-US" sz="2200" dirty="0"/>
              <a:t>message or inserted as a clip </a:t>
            </a:r>
            <a:r>
              <a:rPr lang="en-US" sz="2200" dirty="0" smtClean="0"/>
              <a:t>in a </a:t>
            </a:r>
            <a:r>
              <a:rPr lang="en-US" sz="2200" dirty="0"/>
              <a:t>Microsoft Word </a:t>
            </a:r>
            <a:r>
              <a:rPr lang="en-US" sz="2200" dirty="0" smtClean="0"/>
              <a:t>document</a:t>
            </a:r>
          </a:p>
          <a:p>
            <a:pPr lvl="1"/>
            <a:r>
              <a:rPr lang="en-US" b="1" dirty="0"/>
              <a:t>Podcasts</a:t>
            </a:r>
          </a:p>
          <a:p>
            <a:pPr lvl="2"/>
            <a:r>
              <a:rPr lang="en-US" sz="2200" dirty="0" smtClean="0"/>
              <a:t>Used as </a:t>
            </a:r>
            <a:r>
              <a:rPr lang="en-US" sz="2200" dirty="0" smtClean="0"/>
              <a:t>sales </a:t>
            </a:r>
            <a:r>
              <a:rPr lang="en-US" sz="2200" dirty="0" smtClean="0"/>
              <a:t>and marketing tools, and to communicate with the employees</a:t>
            </a:r>
          </a:p>
          <a:p>
            <a:pPr lvl="1"/>
            <a:r>
              <a:rPr lang="en-US" b="1" dirty="0"/>
              <a:t>Automated fax </a:t>
            </a:r>
            <a:r>
              <a:rPr lang="en-US" dirty="0"/>
              <a:t>or</a:t>
            </a:r>
            <a:r>
              <a:rPr lang="en-US" b="1" dirty="0"/>
              <a:t> faxback </a:t>
            </a:r>
            <a:r>
              <a:rPr lang="en-US" dirty="0"/>
              <a:t>systems</a:t>
            </a:r>
          </a:p>
          <a:p>
            <a:pPr lvl="2"/>
            <a:r>
              <a:rPr lang="en-US" sz="2200" dirty="0" smtClean="0"/>
              <a:t>Allow </a:t>
            </a:r>
            <a:r>
              <a:rPr lang="en-US" sz="2200" dirty="0" smtClean="0"/>
              <a:t>a customer to request a fax using e-mail, via the company Web site, or by telephone</a:t>
            </a:r>
          </a:p>
          <a:p>
            <a:pPr lvl="2"/>
            <a:endParaRPr lang="en-US" sz="2200" dirty="0"/>
          </a:p>
          <a:p>
            <a:pPr lvl="2"/>
            <a:endParaRPr lang="en-US"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290880878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41</a:t>
            </a:fld>
            <a:endParaRPr lang="en-US" dirty="0"/>
          </a:p>
        </p:txBody>
      </p:sp>
      <p:sp>
        <p:nvSpPr>
          <p:cNvPr id="2" name="Title 1"/>
          <p:cNvSpPr>
            <a:spLocks noGrp="1"/>
          </p:cNvSpPr>
          <p:nvPr>
            <p:ph type="title"/>
          </p:nvPr>
        </p:nvSpPr>
        <p:spPr/>
        <p:txBody>
          <a:bodyPr rtlCol="0">
            <a:normAutofit/>
          </a:bodyPr>
          <a:lstStyle/>
          <a:p>
            <a:pPr>
              <a:defRPr/>
            </a:pPr>
            <a:r>
              <a:rPr lang="en-US" dirty="0"/>
              <a:t>Technology Issues </a:t>
            </a:r>
            <a:r>
              <a:rPr lang="en-US" sz="1400" dirty="0"/>
              <a:t>(Cont</a:t>
            </a:r>
            <a:r>
              <a:rPr lang="en-US" sz="1400" dirty="0" smtClean="0"/>
              <a:t>. 3)</a:t>
            </a:r>
            <a:endParaRPr lang="en-US" sz="1300" b="0" dirty="0" smtClean="0"/>
          </a:p>
        </p:txBody>
      </p:sp>
      <p:sp>
        <p:nvSpPr>
          <p:cNvPr id="7" name="Text Placeholder 2"/>
          <p:cNvSpPr>
            <a:spLocks noGrp="1"/>
          </p:cNvSpPr>
          <p:nvPr>
            <p:ph idx="4294967295"/>
          </p:nvPr>
        </p:nvSpPr>
        <p:spPr>
          <a:xfrm>
            <a:off x="457200" y="1481138"/>
            <a:ext cx="7924800" cy="4767262"/>
          </a:xfrm>
        </p:spPr>
        <p:txBody>
          <a:bodyPr>
            <a:normAutofit/>
          </a:bodyPr>
          <a:lstStyle/>
          <a:p>
            <a:r>
              <a:rPr lang="en-US" b="1" dirty="0"/>
              <a:t>Output Technology </a:t>
            </a:r>
            <a:r>
              <a:rPr lang="en-US" sz="1400" b="1" dirty="0"/>
              <a:t>(Cont.)</a:t>
            </a:r>
          </a:p>
          <a:p>
            <a:pPr lvl="1"/>
            <a:r>
              <a:rPr lang="en-US" b="1" dirty="0" smtClean="0"/>
              <a:t>Computer output to microfilm (COM)</a:t>
            </a:r>
          </a:p>
          <a:p>
            <a:pPr lvl="2"/>
            <a:r>
              <a:rPr lang="en-US" sz="2200" dirty="0" smtClean="0"/>
              <a:t>Used </a:t>
            </a:r>
            <a:r>
              <a:rPr lang="en-US" sz="2200" dirty="0"/>
              <a:t>by large firms to scan and store images of original documents to </a:t>
            </a:r>
            <a:r>
              <a:rPr lang="en-US" sz="2200" dirty="0" smtClean="0"/>
              <a:t>provide high-quality </a:t>
            </a:r>
            <a:r>
              <a:rPr lang="en-US" sz="2200" dirty="0"/>
              <a:t>records management and </a:t>
            </a:r>
            <a:r>
              <a:rPr lang="en-US" sz="2200" dirty="0" smtClean="0"/>
              <a:t>archiving</a:t>
            </a:r>
          </a:p>
          <a:p>
            <a:pPr lvl="1"/>
            <a:r>
              <a:rPr lang="en-US" dirty="0" smtClean="0"/>
              <a:t>Computer </a:t>
            </a:r>
            <a:r>
              <a:rPr lang="en-US" dirty="0"/>
              <a:t>output to digital media</a:t>
            </a:r>
          </a:p>
          <a:p>
            <a:pPr lvl="2"/>
            <a:r>
              <a:rPr lang="en-US" dirty="0"/>
              <a:t>Used when many paper documents must be scanned and stored in digital format for quick retrieval  </a:t>
            </a:r>
          </a:p>
          <a:p>
            <a:pPr lvl="1"/>
            <a:endParaRPr lang="en-US"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51336076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noAutofit/>
          </a:bodyPr>
          <a:lstStyle/>
          <a:p>
            <a:pPr lvl="0">
              <a:buClr>
                <a:srgbClr val="2DA2BF"/>
              </a:buClr>
            </a:pPr>
            <a:r>
              <a:rPr lang="en-US" b="1" dirty="0">
                <a:solidFill>
                  <a:prstClr val="black"/>
                </a:solidFill>
              </a:rPr>
              <a:t>Output Technology </a:t>
            </a:r>
            <a:r>
              <a:rPr lang="en-US" sz="1400" b="1" dirty="0">
                <a:solidFill>
                  <a:prstClr val="black"/>
                </a:solidFill>
              </a:rPr>
              <a:t>(Cont.)</a:t>
            </a:r>
          </a:p>
          <a:p>
            <a:pPr lvl="1"/>
            <a:r>
              <a:rPr lang="en-US" dirty="0" smtClean="0"/>
              <a:t>Specialized forms of output</a:t>
            </a:r>
          </a:p>
          <a:p>
            <a:pPr lvl="2"/>
            <a:r>
              <a:rPr lang="en-US" dirty="0" smtClean="0"/>
              <a:t>Portable, Web-connected devices that can run multiple apps</a:t>
            </a:r>
          </a:p>
          <a:p>
            <a:pPr lvl="2"/>
            <a:r>
              <a:rPr lang="en-US" dirty="0" smtClean="0"/>
              <a:t>Retail point-of-sale terminals that handle credit card transactions</a:t>
            </a:r>
          </a:p>
          <a:p>
            <a:pPr lvl="2"/>
            <a:r>
              <a:rPr lang="en-US" dirty="0" smtClean="0"/>
              <a:t>Automatic teller machines (ATMs) that can process bank transactions</a:t>
            </a:r>
          </a:p>
          <a:p>
            <a:pPr lvl="2"/>
            <a:r>
              <a:rPr lang="en-US" dirty="0"/>
              <a:t>Special-purpose </a:t>
            </a:r>
            <a:r>
              <a:rPr lang="en-US" dirty="0" smtClean="0"/>
              <a:t>printers</a:t>
            </a:r>
          </a:p>
          <a:p>
            <a:pPr lvl="2"/>
            <a:r>
              <a:rPr lang="en-US" dirty="0"/>
              <a:t>Plotters that can produce high-quality </a:t>
            </a:r>
            <a:r>
              <a:rPr lang="en-US" dirty="0" smtClean="0"/>
              <a:t>images</a:t>
            </a:r>
          </a:p>
          <a:p>
            <a:pPr lvl="2"/>
            <a:r>
              <a:rPr lang="en-US" dirty="0"/>
              <a:t>Electronic </a:t>
            </a:r>
            <a:r>
              <a:rPr lang="en-US" dirty="0" smtClean="0"/>
              <a:t>detection of </a:t>
            </a:r>
            <a:r>
              <a:rPr lang="en-US" dirty="0"/>
              <a:t>data embedded </a:t>
            </a:r>
            <a:r>
              <a:rPr lang="en-US" dirty="0" smtClean="0"/>
              <a:t>in credit </a:t>
            </a:r>
            <a:r>
              <a:rPr lang="en-US" dirty="0"/>
              <a:t>cards, </a:t>
            </a:r>
            <a:r>
              <a:rPr lang="en-US" dirty="0" smtClean="0"/>
              <a:t>bank cards</a:t>
            </a:r>
            <a:r>
              <a:rPr lang="en-US" dirty="0"/>
              <a:t>, and </a:t>
            </a:r>
            <a:r>
              <a:rPr lang="en-US" dirty="0" smtClean="0"/>
              <a:t>employee identification </a:t>
            </a:r>
            <a:r>
              <a:rPr lang="en-US" dirty="0"/>
              <a:t>cards</a:t>
            </a:r>
          </a:p>
        </p:txBody>
      </p:sp>
      <p:sp>
        <p:nvSpPr>
          <p:cNvPr id="6" name="Slide Number Placeholder 5"/>
          <p:cNvSpPr>
            <a:spLocks noGrp="1"/>
          </p:cNvSpPr>
          <p:nvPr>
            <p:ph type="sldNum" sz="quarter" idx="12"/>
          </p:nvPr>
        </p:nvSpPr>
        <p:spPr/>
        <p:txBody>
          <a:bodyPr/>
          <a:lstStyle/>
          <a:p>
            <a:fld id="{36545198-DF98-4860-AAF4-4269071BD701}" type="slidenum">
              <a:rPr lang="en-US" smtClean="0"/>
              <a:pPr/>
              <a:t>42</a:t>
            </a:fld>
            <a:endParaRPr lang="en-US" dirty="0"/>
          </a:p>
        </p:txBody>
      </p:sp>
      <p:sp>
        <p:nvSpPr>
          <p:cNvPr id="2" name="Title 1"/>
          <p:cNvSpPr>
            <a:spLocks noGrp="1"/>
          </p:cNvSpPr>
          <p:nvPr>
            <p:ph type="title"/>
          </p:nvPr>
        </p:nvSpPr>
        <p:spPr/>
        <p:txBody>
          <a:bodyPr/>
          <a:lstStyle/>
          <a:p>
            <a:r>
              <a:rPr lang="en-US" dirty="0"/>
              <a:t>Technology Issues </a:t>
            </a:r>
            <a:r>
              <a:rPr lang="en-US" sz="1400" dirty="0"/>
              <a:t>(Cont</a:t>
            </a:r>
            <a:r>
              <a:rPr lang="en-US" sz="1400" dirty="0" smtClean="0"/>
              <a:t>. 4)</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33299176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43</a:t>
            </a:fld>
            <a:endParaRPr lang="en-US" dirty="0"/>
          </a:p>
        </p:txBody>
      </p:sp>
      <p:sp>
        <p:nvSpPr>
          <p:cNvPr id="2" name="Title 1"/>
          <p:cNvSpPr>
            <a:spLocks noGrp="1"/>
          </p:cNvSpPr>
          <p:nvPr>
            <p:ph type="title"/>
          </p:nvPr>
        </p:nvSpPr>
        <p:spPr/>
        <p:txBody>
          <a:bodyPr rtlCol="0">
            <a:normAutofit/>
          </a:bodyPr>
          <a:lstStyle/>
          <a:p>
            <a:pPr>
              <a:defRPr/>
            </a:pPr>
            <a:r>
              <a:rPr lang="en-US" dirty="0"/>
              <a:t>Technology Issues </a:t>
            </a:r>
            <a:r>
              <a:rPr lang="en-US" sz="1400" dirty="0"/>
              <a:t>(Cont</a:t>
            </a:r>
            <a:r>
              <a:rPr lang="en-US" sz="1400" dirty="0" smtClean="0"/>
              <a:t>. 5)</a:t>
            </a:r>
            <a:endParaRPr lang="en-US" sz="1300" b="0" dirty="0" smtClean="0"/>
          </a:p>
        </p:txBody>
      </p:sp>
      <p:pic>
        <p:nvPicPr>
          <p:cNvPr id="1026" name="Picture 2" descr="This is a table labeled input technology. It consists of eight rows and three columns. Column 1 is titled traditional, column 2 is titled evolving, and column 3 is titled emerging. The following items are listed in column 1:&#10;• Keyboard&#10;• Mouse&#10;• Pointing devices&#10;• Microphone&#10;• OCR (optical character recognition)&#10;• MICR (magnetic ink character recognition)&#10;• Graphic input devices&#10;The following items are listed in column 2:&#10;• Body motion detection&#10;• Advanced voice recognition&#10;• Biological feedback&#10;• Embedded magnetic data&#10;• RFID&#10;• Advanced optical recognition&#10;• Physical adaptation devices&#10;The following items are listed in column 3:&#10;• Brain-Computing Interface (BCI)&#10;• Neural networks&#10;• Artificial intelligence (AI)&#10;• Advanced motion sensors&#10;• Two-way satellite interface&#10;• Virtual environments&#10;• 3-D technology&#10;" title="FIGURE 8-17 Input devices can be very traditional, or based on the latest technology. "/>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1790" y="1295400"/>
            <a:ext cx="8560420"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2819400" y="5562600"/>
            <a:ext cx="4953000" cy="523220"/>
          </a:xfrm>
          <a:prstGeom prst="rect">
            <a:avLst/>
          </a:prstGeom>
        </p:spPr>
        <p:txBody>
          <a:bodyPr wrap="square">
            <a:spAutoFit/>
          </a:bodyPr>
          <a:lstStyle/>
          <a:p>
            <a:r>
              <a:rPr lang="en-US" sz="1400" b="1" dirty="0"/>
              <a:t>FIGURE </a:t>
            </a:r>
            <a:r>
              <a:rPr lang="en-US" sz="1400" b="1" dirty="0" smtClean="0"/>
              <a:t>8-17 I</a:t>
            </a:r>
            <a:r>
              <a:rPr lang="en-US" sz="1400" dirty="0" smtClean="0"/>
              <a:t>nput </a:t>
            </a:r>
            <a:r>
              <a:rPr lang="en-US" sz="1400" dirty="0"/>
              <a:t>devices can be very traditional, or based on the latest </a:t>
            </a:r>
            <a:r>
              <a:rPr lang="en-US" sz="1400" dirty="0" smtClean="0"/>
              <a:t>technology. </a:t>
            </a:r>
            <a:endParaRPr lang="en-US" sz="1400"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264450492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noAutofit/>
          </a:bodyPr>
          <a:lstStyle/>
          <a:p>
            <a:r>
              <a:rPr lang="en-US" b="1" dirty="0" smtClean="0"/>
              <a:t>Input Technology </a:t>
            </a:r>
            <a:endParaRPr lang="en-US" sz="1000" b="1" dirty="0" smtClean="0"/>
          </a:p>
          <a:p>
            <a:pPr lvl="1"/>
            <a:r>
              <a:rPr lang="en-US" b="1" dirty="0" smtClean="0"/>
              <a:t>Batch</a:t>
            </a:r>
            <a:r>
              <a:rPr lang="en-US" dirty="0" smtClean="0"/>
              <a:t> </a:t>
            </a:r>
            <a:r>
              <a:rPr lang="en-US" b="1" dirty="0" smtClean="0"/>
              <a:t>input</a:t>
            </a:r>
            <a:r>
              <a:rPr lang="en-US" dirty="0" smtClean="0"/>
              <a:t>: Data </a:t>
            </a:r>
            <a:r>
              <a:rPr lang="en-US" dirty="0"/>
              <a:t>entry </a:t>
            </a:r>
            <a:r>
              <a:rPr lang="en-US" dirty="0" smtClean="0"/>
              <a:t>is </a:t>
            </a:r>
            <a:r>
              <a:rPr lang="en-US" dirty="0"/>
              <a:t>performed on a </a:t>
            </a:r>
            <a:r>
              <a:rPr lang="en-US" dirty="0" smtClean="0"/>
              <a:t>specified time </a:t>
            </a:r>
            <a:r>
              <a:rPr lang="en-US" dirty="0"/>
              <a:t>schedule, such as daily, weekly, monthly, or </a:t>
            </a:r>
            <a:r>
              <a:rPr lang="en-US" dirty="0" smtClean="0"/>
              <a:t>longer</a:t>
            </a:r>
          </a:p>
          <a:p>
            <a:pPr lvl="1"/>
            <a:r>
              <a:rPr lang="en-US" b="1" dirty="0" smtClean="0"/>
              <a:t>Online</a:t>
            </a:r>
            <a:r>
              <a:rPr lang="en-US" dirty="0" smtClean="0"/>
              <a:t> </a:t>
            </a:r>
            <a:r>
              <a:rPr lang="en-US" b="1" dirty="0" smtClean="0"/>
              <a:t>data</a:t>
            </a:r>
            <a:r>
              <a:rPr lang="en-US" dirty="0" smtClean="0"/>
              <a:t> </a:t>
            </a:r>
            <a:r>
              <a:rPr lang="en-US" b="1" dirty="0" smtClean="0"/>
              <a:t>entry</a:t>
            </a:r>
            <a:r>
              <a:rPr lang="en-US" dirty="0" smtClean="0"/>
              <a:t> </a:t>
            </a:r>
          </a:p>
          <a:p>
            <a:pPr lvl="2"/>
            <a:r>
              <a:rPr lang="en-US" dirty="0" smtClean="0"/>
              <a:t>Enables immediate validation and availability of data</a:t>
            </a:r>
            <a:endParaRPr lang="en-US" dirty="0"/>
          </a:p>
          <a:p>
            <a:pPr lvl="2"/>
            <a:r>
              <a:rPr lang="en-US" b="1" dirty="0" smtClean="0"/>
              <a:t>Source</a:t>
            </a:r>
            <a:r>
              <a:rPr lang="en-US" dirty="0" smtClean="0"/>
              <a:t> </a:t>
            </a:r>
            <a:r>
              <a:rPr lang="en-US" b="1" dirty="0"/>
              <a:t>data</a:t>
            </a:r>
            <a:r>
              <a:rPr lang="en-US" dirty="0"/>
              <a:t> </a:t>
            </a:r>
            <a:r>
              <a:rPr lang="en-US" b="1" dirty="0" smtClean="0"/>
              <a:t>automation</a:t>
            </a:r>
            <a:r>
              <a:rPr lang="en-US" dirty="0"/>
              <a:t> </a:t>
            </a:r>
            <a:r>
              <a:rPr lang="en-US" dirty="0" smtClean="0"/>
              <a:t>combines </a:t>
            </a:r>
            <a:r>
              <a:rPr lang="en-US" dirty="0"/>
              <a:t>online data entry and automated data capture using input devices such as </a:t>
            </a:r>
            <a:r>
              <a:rPr lang="en-US" b="1" dirty="0"/>
              <a:t>RFID</a:t>
            </a:r>
            <a:r>
              <a:rPr lang="en-US" dirty="0"/>
              <a:t> </a:t>
            </a:r>
            <a:r>
              <a:rPr lang="en-US" b="1" dirty="0" smtClean="0"/>
              <a:t>tags</a:t>
            </a:r>
            <a:r>
              <a:rPr lang="en-US" dirty="0"/>
              <a:t>,</a:t>
            </a:r>
            <a:r>
              <a:rPr lang="en-US" dirty="0" smtClean="0"/>
              <a:t> </a:t>
            </a:r>
            <a:r>
              <a:rPr lang="en-US" dirty="0"/>
              <a:t>magnetic data </a:t>
            </a:r>
            <a:r>
              <a:rPr lang="en-US" dirty="0" smtClean="0"/>
              <a:t>strips, or smartphones</a:t>
            </a:r>
            <a:endParaRPr lang="en-US" dirty="0"/>
          </a:p>
          <a:p>
            <a:pPr lvl="3"/>
            <a:r>
              <a:rPr lang="en-US" sz="2000" dirty="0" smtClean="0"/>
              <a:t>Fast </a:t>
            </a:r>
            <a:r>
              <a:rPr lang="en-US" sz="2000" dirty="0"/>
              <a:t>and accurate, and minimizes human involvement in the translation process</a:t>
            </a:r>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44</a:t>
            </a:fld>
            <a:endParaRPr lang="en-US" dirty="0"/>
          </a:p>
        </p:txBody>
      </p:sp>
      <p:sp>
        <p:nvSpPr>
          <p:cNvPr id="2" name="Title 1"/>
          <p:cNvSpPr>
            <a:spLocks noGrp="1"/>
          </p:cNvSpPr>
          <p:nvPr>
            <p:ph type="title"/>
          </p:nvPr>
        </p:nvSpPr>
        <p:spPr/>
        <p:txBody>
          <a:bodyPr rtlCol="0">
            <a:normAutofit/>
          </a:bodyPr>
          <a:lstStyle/>
          <a:p>
            <a:pPr>
              <a:defRPr/>
            </a:pPr>
            <a:r>
              <a:rPr lang="en-US" dirty="0"/>
              <a:t>Technology Issues </a:t>
            </a:r>
            <a:r>
              <a:rPr lang="en-US" sz="1400" dirty="0"/>
              <a:t>(Cont</a:t>
            </a:r>
            <a:r>
              <a:rPr lang="en-US" sz="1400" dirty="0" smtClean="0"/>
              <a:t>. 6)</a:t>
            </a:r>
            <a:endParaRPr lang="en-US" sz="1300" b="0" dirty="0" smtClean="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92096865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normAutofit/>
          </a:bodyPr>
          <a:lstStyle/>
          <a:p>
            <a:r>
              <a:rPr lang="en-US" b="1" dirty="0"/>
              <a:t>Input Technology </a:t>
            </a:r>
            <a:r>
              <a:rPr lang="en-US" sz="1500" b="1" dirty="0"/>
              <a:t>(Cont.)</a:t>
            </a:r>
          </a:p>
          <a:p>
            <a:pPr lvl="2"/>
            <a:r>
              <a:rPr lang="en-US" dirty="0"/>
              <a:t>Examples of source data automation</a:t>
            </a:r>
          </a:p>
          <a:p>
            <a:pPr lvl="3"/>
            <a:r>
              <a:rPr lang="en-US" sz="2000" dirty="0"/>
              <a:t>Point-of-sale (POS) terminals equipped with bar code scanners and magnetic swipe </a:t>
            </a:r>
            <a:r>
              <a:rPr lang="en-US" sz="2000" dirty="0" smtClean="0"/>
              <a:t>scanners </a:t>
            </a:r>
          </a:p>
          <a:p>
            <a:pPr lvl="3"/>
            <a:r>
              <a:rPr lang="en-US" sz="2000" dirty="0" smtClean="0"/>
              <a:t>Automatic </a:t>
            </a:r>
            <a:r>
              <a:rPr lang="en-US" sz="2000" dirty="0"/>
              <a:t>teller machines (ATMs) </a:t>
            </a:r>
            <a:r>
              <a:rPr lang="en-US" sz="2000" dirty="0" smtClean="0"/>
              <a:t>read data strips on </a:t>
            </a:r>
            <a:br>
              <a:rPr lang="en-US" sz="2000" dirty="0" smtClean="0"/>
            </a:br>
            <a:r>
              <a:rPr lang="en-US" sz="2000" dirty="0" smtClean="0"/>
              <a:t>bank cards</a:t>
            </a:r>
          </a:p>
          <a:p>
            <a:pPr lvl="3"/>
            <a:r>
              <a:rPr lang="en-US" sz="2000" dirty="0" smtClean="0"/>
              <a:t>Factory </a:t>
            </a:r>
            <a:r>
              <a:rPr lang="en-US" sz="2000" dirty="0"/>
              <a:t>employees use magnetic ID cards to clock </a:t>
            </a:r>
            <a:br>
              <a:rPr lang="en-US" sz="2000" dirty="0"/>
            </a:br>
            <a:r>
              <a:rPr lang="en-US" sz="2000" dirty="0"/>
              <a:t>on and off specific jobs</a:t>
            </a:r>
          </a:p>
          <a:p>
            <a:pPr lvl="3"/>
            <a:r>
              <a:rPr lang="en-US" sz="2000" dirty="0"/>
              <a:t>Hospitals imprint bar codes on patient identification </a:t>
            </a:r>
            <a:br>
              <a:rPr lang="en-US" sz="2000" dirty="0"/>
            </a:br>
            <a:r>
              <a:rPr lang="en-US" sz="2000" dirty="0"/>
              <a:t>bracelets and use portable scanners when gathering data on patient treatment and </a:t>
            </a:r>
            <a:r>
              <a:rPr lang="en-US" sz="2000" dirty="0" smtClean="0"/>
              <a:t>medication</a:t>
            </a:r>
          </a:p>
          <a:p>
            <a:pPr lvl="3"/>
            <a:r>
              <a:rPr lang="en-US" sz="2000" dirty="0" smtClean="0"/>
              <a:t>Retail stores use portable bar code scanners and libraries use handheld scanners</a:t>
            </a:r>
            <a:endParaRPr lang="en-US" sz="2000" dirty="0"/>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45</a:t>
            </a:fld>
            <a:endParaRPr lang="en-US" dirty="0"/>
          </a:p>
        </p:txBody>
      </p:sp>
      <p:sp>
        <p:nvSpPr>
          <p:cNvPr id="2" name="Title 1"/>
          <p:cNvSpPr>
            <a:spLocks noGrp="1"/>
          </p:cNvSpPr>
          <p:nvPr>
            <p:ph type="title"/>
          </p:nvPr>
        </p:nvSpPr>
        <p:spPr/>
        <p:txBody>
          <a:bodyPr rtlCol="0">
            <a:normAutofit/>
          </a:bodyPr>
          <a:lstStyle/>
          <a:p>
            <a:pPr>
              <a:defRPr/>
            </a:pPr>
            <a:r>
              <a:rPr lang="en-US" dirty="0"/>
              <a:t>Technology Issues </a:t>
            </a:r>
            <a:r>
              <a:rPr lang="en-US" sz="1400" dirty="0"/>
              <a:t>(Cont</a:t>
            </a:r>
            <a:r>
              <a:rPr lang="en-US" sz="1400" dirty="0" smtClean="0"/>
              <a:t>. 7)</a:t>
            </a:r>
            <a:endParaRPr lang="en-US" sz="1300" b="0" dirty="0" smtClean="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249261589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normAutofit/>
          </a:bodyPr>
          <a:lstStyle/>
          <a:p>
            <a:r>
              <a:rPr lang="en-US" b="1" dirty="0"/>
              <a:t>Input Technology </a:t>
            </a:r>
            <a:r>
              <a:rPr lang="en-US" sz="1500" b="1" dirty="0"/>
              <a:t>(Cont.)</a:t>
            </a:r>
          </a:p>
          <a:p>
            <a:pPr lvl="1"/>
            <a:r>
              <a:rPr lang="en-US" dirty="0"/>
              <a:t>Trade offs</a:t>
            </a:r>
          </a:p>
          <a:p>
            <a:pPr lvl="2"/>
            <a:r>
              <a:rPr lang="en-US" dirty="0"/>
              <a:t>Manual data entry is slower and more expensive than batch input </a:t>
            </a:r>
          </a:p>
          <a:p>
            <a:pPr lvl="3"/>
            <a:r>
              <a:rPr lang="en-US" sz="2000" dirty="0"/>
              <a:t>Performed at the time the transaction occurs </a:t>
            </a:r>
          </a:p>
          <a:p>
            <a:pPr lvl="3"/>
            <a:r>
              <a:rPr lang="en-US" sz="2000" dirty="0"/>
              <a:t>Often done when computer demand is at its </a:t>
            </a:r>
            <a:r>
              <a:rPr lang="en-US" sz="2000" dirty="0" smtClean="0"/>
              <a:t>highest</a:t>
            </a:r>
          </a:p>
          <a:p>
            <a:pPr lvl="2"/>
            <a:r>
              <a:rPr lang="en-US" dirty="0" smtClean="0"/>
              <a:t>Decision </a:t>
            </a:r>
            <a:r>
              <a:rPr lang="en-US" dirty="0"/>
              <a:t>to use batch or online input depends on business requirements</a:t>
            </a:r>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46</a:t>
            </a:fld>
            <a:endParaRPr lang="en-US" dirty="0"/>
          </a:p>
        </p:txBody>
      </p:sp>
      <p:sp>
        <p:nvSpPr>
          <p:cNvPr id="2" name="Title 1"/>
          <p:cNvSpPr>
            <a:spLocks noGrp="1"/>
          </p:cNvSpPr>
          <p:nvPr>
            <p:ph type="title"/>
          </p:nvPr>
        </p:nvSpPr>
        <p:spPr/>
        <p:txBody>
          <a:bodyPr rtlCol="0">
            <a:normAutofit/>
          </a:bodyPr>
          <a:lstStyle/>
          <a:p>
            <a:pPr>
              <a:defRPr/>
            </a:pPr>
            <a:r>
              <a:rPr lang="en-US" dirty="0"/>
              <a:t>Technology Issues </a:t>
            </a:r>
            <a:r>
              <a:rPr lang="en-US" sz="1400" dirty="0"/>
              <a:t>(Cont</a:t>
            </a:r>
            <a:r>
              <a:rPr lang="en-US" sz="1400" dirty="0" smtClean="0"/>
              <a:t>. 8)</a:t>
            </a:r>
            <a:endParaRPr lang="en-US" sz="1300" b="0" dirty="0" smtClean="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278848532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47</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Security and Control Issues</a:t>
            </a:r>
          </a:p>
        </p:txBody>
      </p:sp>
      <p:sp>
        <p:nvSpPr>
          <p:cNvPr id="19458" name="Text Placeholder 2"/>
          <p:cNvSpPr>
            <a:spLocks noGrp="1"/>
          </p:cNvSpPr>
          <p:nvPr>
            <p:ph idx="4294967295"/>
          </p:nvPr>
        </p:nvSpPr>
        <p:spPr>
          <a:xfrm>
            <a:off x="457200" y="1481138"/>
            <a:ext cx="8190072" cy="4767262"/>
          </a:xfrm>
        </p:spPr>
        <p:txBody>
          <a:bodyPr>
            <a:noAutofit/>
          </a:bodyPr>
          <a:lstStyle/>
          <a:p>
            <a:r>
              <a:rPr lang="en-US" b="1" dirty="0" smtClean="0"/>
              <a:t>Output Security and Control</a:t>
            </a:r>
            <a:endParaRPr lang="en-US" b="1" dirty="0"/>
          </a:p>
          <a:p>
            <a:pPr lvl="1"/>
            <a:r>
              <a:rPr lang="en-US" dirty="0" smtClean="0"/>
              <a:t>Companies </a:t>
            </a:r>
            <a:r>
              <a:rPr lang="en-US" dirty="0"/>
              <a:t>use </a:t>
            </a:r>
            <a:r>
              <a:rPr lang="en-US" b="1" dirty="0" smtClean="0"/>
              <a:t>output control </a:t>
            </a:r>
            <a:r>
              <a:rPr lang="en-US" dirty="0"/>
              <a:t>methods to maintain output integrity and security</a:t>
            </a:r>
          </a:p>
          <a:p>
            <a:pPr lvl="1"/>
            <a:r>
              <a:rPr lang="en-US" b="1" dirty="0" smtClean="0"/>
              <a:t>Output</a:t>
            </a:r>
            <a:r>
              <a:rPr lang="en-US" dirty="0" smtClean="0"/>
              <a:t> </a:t>
            </a:r>
            <a:r>
              <a:rPr lang="en-US" b="1" dirty="0" smtClean="0"/>
              <a:t>security</a:t>
            </a:r>
            <a:r>
              <a:rPr lang="en-US" dirty="0" smtClean="0"/>
              <a:t> protects privacy rights </a:t>
            </a:r>
          </a:p>
          <a:p>
            <a:pPr lvl="2"/>
            <a:r>
              <a:rPr lang="en-US" dirty="0" smtClean="0"/>
              <a:t>Shields the organization’s proprietary data from theft or unauthorized access</a:t>
            </a:r>
          </a:p>
          <a:p>
            <a:pPr lvl="1"/>
            <a:r>
              <a:rPr lang="en-US" dirty="0" smtClean="0"/>
              <a:t>Security solutions</a:t>
            </a:r>
          </a:p>
          <a:p>
            <a:pPr lvl="2"/>
            <a:r>
              <a:rPr lang="en-US" sz="2200" b="1" dirty="0" smtClean="0"/>
              <a:t>Diskless workstation</a:t>
            </a:r>
            <a:r>
              <a:rPr lang="en-US" sz="2200" dirty="0" smtClean="0"/>
              <a:t>: Network </a:t>
            </a:r>
            <a:r>
              <a:rPr lang="en-US" sz="2200" dirty="0"/>
              <a:t>terminal that supports a full-featured user interface but limits the printing or copying of </a:t>
            </a:r>
            <a:r>
              <a:rPr lang="en-US" sz="2200" dirty="0" smtClean="0"/>
              <a:t>data</a:t>
            </a:r>
          </a:p>
          <a:p>
            <a:pPr lvl="2"/>
            <a:r>
              <a:rPr lang="en-US" sz="2200" b="1" dirty="0" smtClean="0"/>
              <a:t>Port protector</a:t>
            </a:r>
            <a:r>
              <a:rPr lang="en-US" sz="2200" dirty="0" smtClean="0"/>
              <a:t>: Controls access </a:t>
            </a:r>
            <a:r>
              <a:rPr lang="en-US" sz="2200" dirty="0"/>
              <a:t>to and from workstation </a:t>
            </a:r>
            <a:r>
              <a:rPr lang="en-US" sz="2200" dirty="0" smtClean="0"/>
              <a:t>interfaces</a:t>
            </a:r>
            <a:endParaRPr lang="en-US" sz="2200" dirty="0"/>
          </a:p>
          <a:p>
            <a:pPr lvl="1"/>
            <a:endParaRPr lang="en-US" dirty="0" smtClean="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20253557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noAutofit/>
          </a:bodyPr>
          <a:lstStyle/>
          <a:p>
            <a:r>
              <a:rPr lang="en-US" b="1" dirty="0" smtClean="0"/>
              <a:t>Input Security and Control</a:t>
            </a:r>
            <a:endParaRPr lang="en-US" b="1" dirty="0"/>
          </a:p>
          <a:p>
            <a:pPr lvl="1"/>
            <a:r>
              <a:rPr lang="en-US" b="1" dirty="0" smtClean="0"/>
              <a:t>Input control </a:t>
            </a:r>
            <a:r>
              <a:rPr lang="en-US" dirty="0" smtClean="0"/>
              <a:t>ensures that the input data is correct, </a:t>
            </a:r>
            <a:r>
              <a:rPr lang="en-US" dirty="0"/>
              <a:t>complete, </a:t>
            </a:r>
            <a:r>
              <a:rPr lang="en-US" dirty="0" smtClean="0"/>
              <a:t>and </a:t>
            </a:r>
            <a:r>
              <a:rPr lang="en-US" dirty="0"/>
              <a:t>secure </a:t>
            </a:r>
          </a:p>
          <a:p>
            <a:pPr lvl="2"/>
            <a:r>
              <a:rPr lang="en-US" dirty="0" smtClean="0"/>
              <a:t>Information </a:t>
            </a:r>
            <a:r>
              <a:rPr lang="en-US" dirty="0"/>
              <a:t>should be traceable back to the input data that produced it</a:t>
            </a:r>
          </a:p>
          <a:p>
            <a:pPr lvl="2"/>
            <a:r>
              <a:rPr lang="en-US" dirty="0"/>
              <a:t>P</a:t>
            </a:r>
            <a:r>
              <a:rPr lang="en-US" dirty="0" smtClean="0"/>
              <a:t>rocedures must be put in place for handling </a:t>
            </a:r>
            <a:r>
              <a:rPr lang="en-US" dirty="0"/>
              <a:t>source documents to ensure </a:t>
            </a:r>
            <a:r>
              <a:rPr lang="en-US" dirty="0" smtClean="0"/>
              <a:t>that data </a:t>
            </a:r>
            <a:r>
              <a:rPr lang="en-US" dirty="0"/>
              <a:t>is not lost before it enters the </a:t>
            </a:r>
            <a:r>
              <a:rPr lang="en-US" dirty="0" smtClean="0"/>
              <a:t>system</a:t>
            </a:r>
          </a:p>
          <a:p>
            <a:pPr lvl="1"/>
            <a:r>
              <a:rPr lang="en-US" b="1" dirty="0"/>
              <a:t>Data security </a:t>
            </a:r>
            <a:r>
              <a:rPr lang="en-US" dirty="0"/>
              <a:t>policies and procedures protect data from loss or </a:t>
            </a:r>
            <a:r>
              <a:rPr lang="en-US" dirty="0" smtClean="0"/>
              <a:t>damage</a:t>
            </a:r>
          </a:p>
          <a:p>
            <a:pPr lvl="2"/>
            <a:r>
              <a:rPr lang="en-US" dirty="0" smtClean="0"/>
              <a:t>Companies </a:t>
            </a:r>
            <a:r>
              <a:rPr lang="en-US" dirty="0"/>
              <a:t>should have a </a:t>
            </a:r>
            <a:r>
              <a:rPr lang="en-US" b="1" dirty="0"/>
              <a:t>records retention policy </a:t>
            </a:r>
            <a:r>
              <a:rPr lang="en-US" dirty="0"/>
              <a:t>that meets all </a:t>
            </a:r>
            <a:r>
              <a:rPr lang="en-US" dirty="0" smtClean="0"/>
              <a:t>legal requirements </a:t>
            </a:r>
            <a:r>
              <a:rPr lang="en-US" dirty="0"/>
              <a:t>and business needs</a:t>
            </a:r>
          </a:p>
          <a:p>
            <a:pPr lvl="2"/>
            <a:r>
              <a:rPr lang="en-US" dirty="0" smtClean="0"/>
              <a:t>Audit </a:t>
            </a:r>
            <a:r>
              <a:rPr lang="en-US" dirty="0"/>
              <a:t>trail files and reports should be stored and saved</a:t>
            </a:r>
            <a:endParaRPr lang="en-US" dirty="0" smtClean="0"/>
          </a:p>
        </p:txBody>
      </p:sp>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48</a:t>
            </a:fld>
            <a:endParaRPr lang="en-US" dirty="0"/>
          </a:p>
        </p:txBody>
      </p:sp>
      <p:sp>
        <p:nvSpPr>
          <p:cNvPr id="2" name="Title 1"/>
          <p:cNvSpPr>
            <a:spLocks noGrp="1"/>
          </p:cNvSpPr>
          <p:nvPr>
            <p:ph type="title"/>
          </p:nvPr>
        </p:nvSpPr>
        <p:spPr/>
        <p:txBody>
          <a:bodyPr rtlCol="0">
            <a:normAutofit/>
          </a:bodyPr>
          <a:lstStyle/>
          <a:p>
            <a:pPr>
              <a:defRPr/>
            </a:pPr>
            <a:r>
              <a:rPr lang="en-US" dirty="0"/>
              <a:t>Security and Control </a:t>
            </a:r>
            <a:r>
              <a:rPr lang="en-US" dirty="0" smtClean="0"/>
              <a:t>Issues </a:t>
            </a:r>
            <a:r>
              <a:rPr lang="en-US" sz="1300" dirty="0" smtClean="0"/>
              <a:t>(Cont</a:t>
            </a:r>
            <a:r>
              <a:rPr lang="en-US" sz="1300" dirty="0"/>
              <a:t>.)</a:t>
            </a:r>
            <a:endParaRPr lang="en-US" sz="1300" b="0" dirty="0" smtClean="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184920259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49</a:t>
            </a:fld>
            <a:endParaRPr lang="en-US" dirty="0"/>
          </a:p>
        </p:txBody>
      </p:sp>
      <p:sp>
        <p:nvSpPr>
          <p:cNvPr id="2" name="Title 1"/>
          <p:cNvSpPr>
            <a:spLocks noGrp="1"/>
          </p:cNvSpPr>
          <p:nvPr>
            <p:ph type="title"/>
          </p:nvPr>
        </p:nvSpPr>
        <p:spPr/>
        <p:txBody>
          <a:bodyPr rtlCol="0">
            <a:normAutofit/>
          </a:bodyPr>
          <a:lstStyle/>
          <a:p>
            <a:pPr>
              <a:defRPr/>
            </a:pPr>
            <a:r>
              <a:rPr lang="en-US" dirty="0" smtClean="0"/>
              <a:t>Where Do We Go From Here?</a:t>
            </a:r>
          </a:p>
        </p:txBody>
      </p:sp>
      <p:sp>
        <p:nvSpPr>
          <p:cNvPr id="19458" name="Text Placeholder 2"/>
          <p:cNvSpPr>
            <a:spLocks noGrp="1"/>
          </p:cNvSpPr>
          <p:nvPr>
            <p:ph idx="4294967295"/>
          </p:nvPr>
        </p:nvSpPr>
        <p:spPr>
          <a:xfrm>
            <a:off x="457200" y="1481138"/>
            <a:ext cx="8190072" cy="4767262"/>
          </a:xfrm>
        </p:spPr>
        <p:txBody>
          <a:bodyPr>
            <a:noAutofit/>
          </a:bodyPr>
          <a:lstStyle/>
          <a:p>
            <a:r>
              <a:rPr lang="en-US" b="1" dirty="0" smtClean="0"/>
              <a:t>Modular Design</a:t>
            </a:r>
            <a:endParaRPr lang="en-US" b="1" dirty="0"/>
          </a:p>
          <a:p>
            <a:pPr lvl="1"/>
            <a:r>
              <a:rPr lang="en-US" dirty="0" smtClean="0"/>
              <a:t>Individual </a:t>
            </a:r>
            <a:r>
              <a:rPr lang="en-US" dirty="0"/>
              <a:t>components, called </a:t>
            </a:r>
            <a:r>
              <a:rPr lang="en-US" b="1" dirty="0"/>
              <a:t>modules</a:t>
            </a:r>
            <a:r>
              <a:rPr lang="en-US" dirty="0"/>
              <a:t>, </a:t>
            </a:r>
            <a:r>
              <a:rPr lang="en-US" dirty="0" smtClean="0"/>
              <a:t>connect </a:t>
            </a:r>
            <a:r>
              <a:rPr lang="en-US" dirty="0"/>
              <a:t>to a higher-level program or </a:t>
            </a:r>
            <a:r>
              <a:rPr lang="en-US" dirty="0" smtClean="0"/>
              <a:t>process</a:t>
            </a:r>
          </a:p>
          <a:p>
            <a:pPr lvl="2"/>
            <a:r>
              <a:rPr lang="en-US" dirty="0" smtClean="0"/>
              <a:t>Designed </a:t>
            </a:r>
            <a:r>
              <a:rPr lang="en-US" dirty="0"/>
              <a:t>to perform a single function</a:t>
            </a:r>
            <a:endParaRPr lang="en-US" dirty="0" smtClean="0"/>
          </a:p>
          <a:p>
            <a:pPr lvl="1"/>
            <a:r>
              <a:rPr lang="en-US" dirty="0" smtClean="0"/>
              <a:t>In a structured design, each module represents </a:t>
            </a:r>
            <a:r>
              <a:rPr lang="en-US" dirty="0"/>
              <a:t>a specific </a:t>
            </a:r>
            <a:r>
              <a:rPr lang="en-US" dirty="0" smtClean="0"/>
              <a:t>process</a:t>
            </a:r>
          </a:p>
          <a:p>
            <a:pPr lvl="2"/>
            <a:r>
              <a:rPr lang="en-US" dirty="0" smtClean="0"/>
              <a:t>Shown </a:t>
            </a:r>
            <a:r>
              <a:rPr lang="en-US" dirty="0"/>
              <a:t>on </a:t>
            </a:r>
            <a:r>
              <a:rPr lang="en-US" dirty="0" smtClean="0"/>
              <a:t>a data flow diagram (DFD) </a:t>
            </a:r>
            <a:r>
              <a:rPr lang="en-US" dirty="0"/>
              <a:t>and documented </a:t>
            </a:r>
            <a:r>
              <a:rPr lang="en-US" dirty="0" smtClean="0"/>
              <a:t>in a </a:t>
            </a:r>
            <a:r>
              <a:rPr lang="en-US" dirty="0"/>
              <a:t>process </a:t>
            </a:r>
            <a:r>
              <a:rPr lang="en-US" dirty="0" smtClean="0"/>
              <a:t>description</a:t>
            </a:r>
          </a:p>
          <a:p>
            <a:r>
              <a:rPr lang="en-US" b="1" dirty="0" smtClean="0"/>
              <a:t>Prototyping</a:t>
            </a:r>
          </a:p>
          <a:p>
            <a:pPr lvl="1"/>
            <a:r>
              <a:rPr lang="en-US" dirty="0" smtClean="0"/>
              <a:t>Involves a </a:t>
            </a:r>
            <a:r>
              <a:rPr lang="en-US" dirty="0"/>
              <a:t>repetitive </a:t>
            </a:r>
            <a:r>
              <a:rPr lang="en-US" dirty="0" smtClean="0"/>
              <a:t>sequence </a:t>
            </a:r>
            <a:r>
              <a:rPr lang="en-US" dirty="0"/>
              <a:t>of analysis, design, modeling, and </a:t>
            </a:r>
            <a:r>
              <a:rPr lang="en-US" dirty="0" smtClean="0"/>
              <a:t>testing</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26401844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p:cNvSpPr>
            <a:spLocks noGrp="1"/>
          </p:cNvSpPr>
          <p:nvPr>
            <p:ph idx="1"/>
          </p:nvPr>
        </p:nvSpPr>
        <p:spPr/>
        <p:txBody>
          <a:bodyPr>
            <a:noAutofit/>
          </a:bodyPr>
          <a:lstStyle/>
          <a:p>
            <a:r>
              <a:rPr lang="en-US" b="1" dirty="0" smtClean="0"/>
              <a:t>Will It Succeed?</a:t>
            </a:r>
          </a:p>
          <a:p>
            <a:pPr lvl="1"/>
            <a:r>
              <a:rPr lang="en-US" dirty="0" smtClean="0"/>
              <a:t>Suggestions for successful design</a:t>
            </a:r>
          </a:p>
          <a:p>
            <a:pPr lvl="2"/>
            <a:r>
              <a:rPr lang="en-US" dirty="0" smtClean="0"/>
              <a:t>Think like a user</a:t>
            </a:r>
          </a:p>
          <a:p>
            <a:pPr lvl="3"/>
            <a:r>
              <a:rPr lang="en-US" dirty="0" smtClean="0"/>
              <a:t>Carefully examine any point where users provide input or receive output</a:t>
            </a:r>
          </a:p>
          <a:p>
            <a:pPr lvl="2"/>
            <a:r>
              <a:rPr lang="en-US" dirty="0" smtClean="0"/>
              <a:t>Anticipate future needs and provide flexibility</a:t>
            </a:r>
          </a:p>
          <a:p>
            <a:pPr lvl="3"/>
            <a:r>
              <a:rPr lang="en-US" dirty="0" smtClean="0"/>
              <a:t>Anticipate possible expansion</a:t>
            </a:r>
          </a:p>
          <a:p>
            <a:pPr lvl="3"/>
            <a:r>
              <a:rPr lang="en-US" dirty="0" smtClean="0"/>
              <a:t>Offer several alternatives</a:t>
            </a:r>
          </a:p>
          <a:p>
            <a:pPr lvl="2"/>
            <a:r>
              <a:rPr lang="en-US" dirty="0" smtClean="0"/>
              <a:t>Manage data effectively</a:t>
            </a:r>
          </a:p>
          <a:p>
            <a:pPr lvl="3"/>
            <a:r>
              <a:rPr lang="en-US" dirty="0" smtClean="0"/>
              <a:t>System </a:t>
            </a:r>
            <a:r>
              <a:rPr lang="en-US" dirty="0"/>
              <a:t>should enter and verify </a:t>
            </a:r>
            <a:r>
              <a:rPr lang="en-US" dirty="0" smtClean="0"/>
              <a:t>data as </a:t>
            </a:r>
            <a:r>
              <a:rPr lang="en-US" dirty="0"/>
              <a:t>soon as </a:t>
            </a:r>
            <a:r>
              <a:rPr lang="en-US" dirty="0" smtClean="0"/>
              <a:t>possible </a:t>
            </a:r>
          </a:p>
          <a:p>
            <a:pPr lvl="3"/>
            <a:r>
              <a:rPr lang="en-US" dirty="0" smtClean="0"/>
              <a:t>Input data must be close to its source</a:t>
            </a:r>
          </a:p>
          <a:p>
            <a:pPr lvl="3"/>
            <a:r>
              <a:rPr lang="en-US" dirty="0" smtClean="0"/>
              <a:t>A secure system must include </a:t>
            </a:r>
            <a:r>
              <a:rPr lang="en-US" b="1" dirty="0" smtClean="0"/>
              <a:t>audit trails</a:t>
            </a:r>
          </a:p>
          <a:p>
            <a:pPr lvl="3"/>
            <a:endParaRPr lang="en-US"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5</a:t>
            </a:fld>
            <a:endParaRPr lang="en-US" dirty="0"/>
          </a:p>
        </p:txBody>
      </p:sp>
      <p:sp>
        <p:nvSpPr>
          <p:cNvPr id="2" name="Title 1"/>
          <p:cNvSpPr>
            <a:spLocks noGrp="1"/>
          </p:cNvSpPr>
          <p:nvPr>
            <p:ph type="title"/>
          </p:nvPr>
        </p:nvSpPr>
        <p:spPr/>
        <p:txBody>
          <a:bodyPr>
            <a:normAutofit/>
          </a:bodyPr>
          <a:lstStyle/>
          <a:p>
            <a:r>
              <a:rPr lang="en-US" dirty="0" smtClean="0"/>
              <a:t>Systems Design Phase Overview </a:t>
            </a:r>
            <a:r>
              <a:rPr lang="en-US" sz="1600" dirty="0" smtClean="0"/>
              <a:t>(Cont.)</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63474444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idx="1"/>
          </p:nvPr>
        </p:nvSpPr>
        <p:spPr/>
        <p:txBody>
          <a:bodyPr>
            <a:noAutofit/>
          </a:bodyPr>
          <a:lstStyle/>
          <a:p>
            <a:r>
              <a:rPr lang="en-US" b="1" dirty="0" smtClean="0"/>
              <a:t>Prototyping </a:t>
            </a:r>
            <a:r>
              <a:rPr lang="en-US" sz="1400" b="1" dirty="0" smtClean="0"/>
              <a:t>(Cont.)</a:t>
            </a:r>
          </a:p>
          <a:p>
            <a:pPr lvl="1"/>
            <a:r>
              <a:rPr lang="en-US" b="1" dirty="0" smtClean="0"/>
              <a:t>System prototyping</a:t>
            </a:r>
          </a:p>
          <a:p>
            <a:pPr lvl="2"/>
            <a:r>
              <a:rPr lang="en-US" dirty="0" smtClean="0"/>
              <a:t>Produces a full-featured, working model of the information system</a:t>
            </a:r>
          </a:p>
          <a:p>
            <a:pPr lvl="1"/>
            <a:r>
              <a:rPr lang="en-US" b="1" dirty="0" smtClean="0"/>
              <a:t>Design </a:t>
            </a:r>
            <a:r>
              <a:rPr lang="en-US" dirty="0" smtClean="0"/>
              <a:t>or</a:t>
            </a:r>
            <a:r>
              <a:rPr lang="en-US" b="1" dirty="0" smtClean="0"/>
              <a:t> throwaway 		          prototyping</a:t>
            </a:r>
            <a:endParaRPr lang="en-US" b="1" dirty="0"/>
          </a:p>
          <a:p>
            <a:pPr lvl="2"/>
            <a:r>
              <a:rPr lang="en-US" dirty="0" smtClean="0"/>
              <a:t>Used to verify user 				           requirements and is 				     discarded</a:t>
            </a:r>
            <a:endParaRPr lang="en-US" dirty="0"/>
          </a:p>
          <a:p>
            <a:pPr marL="365760" lvl="1" indent="0">
              <a:buNone/>
            </a:pPr>
            <a:r>
              <a:rPr lang="en-US" dirty="0"/>
              <a:t>		</a:t>
            </a:r>
          </a:p>
          <a:p>
            <a:endParaRPr lang="en-US" dirty="0" smtClean="0"/>
          </a:p>
          <a:p>
            <a:endParaRPr lang="en-US" dirty="0" smtClean="0"/>
          </a:p>
          <a:p>
            <a:endParaRPr lang="en-US" dirty="0" smtClean="0"/>
          </a:p>
          <a:p>
            <a:endParaRPr lang="en-US" dirty="0" smtClean="0"/>
          </a:p>
          <a:p>
            <a:pPr marL="109728" indent="0">
              <a:buNone/>
            </a:pPr>
            <a:r>
              <a:rPr lang="en-US" dirty="0" smtClean="0"/>
              <a:t>	</a:t>
            </a:r>
          </a:p>
        </p:txBody>
      </p:sp>
      <p:pic>
        <p:nvPicPr>
          <p:cNvPr id="3074" name="Picture 2" descr="The figure consists of three circles placed in a triangular form. The circle on top is labeled planning, the circle on the bottom-left side is labeled analysis, and the circle on the bottom-right side is labeled design. The circles are interconnected by arrows. The arrow originating from the circle labeled planning points to the circle labeled analysis. The arrow originating from the circle labeled analysis points to the circle labeled design. The arrow originating from the circle labeled design points to the circle labeled planning. There is an equals sign on the right side of the circle labeled design. Next to the equals sign is a rectangular box labeled system prototype. An arrow originates from this box and points downwards to another box. This box is labeled implement the system." title="FIGURE 8-21 The end product of system prototyping is a working model of the information system, ready for implementati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09312" y="3021072"/>
            <a:ext cx="4603720" cy="3186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Slide Number Placeholder 5"/>
          <p:cNvSpPr>
            <a:spLocks noGrp="1"/>
          </p:cNvSpPr>
          <p:nvPr>
            <p:ph type="sldNum" sz="quarter" idx="12"/>
          </p:nvPr>
        </p:nvSpPr>
        <p:spPr/>
        <p:txBody>
          <a:bodyPr/>
          <a:lstStyle/>
          <a:p>
            <a:fld id="{36545198-DF98-4860-AAF4-4269071BD701}" type="slidenum">
              <a:rPr lang="en-US" smtClean="0"/>
              <a:pPr/>
              <a:t>50</a:t>
            </a:fld>
            <a:endParaRPr lang="en-US" dirty="0"/>
          </a:p>
        </p:txBody>
      </p:sp>
      <p:sp>
        <p:nvSpPr>
          <p:cNvPr id="2" name="Title 1"/>
          <p:cNvSpPr>
            <a:spLocks noGrp="1"/>
          </p:cNvSpPr>
          <p:nvPr>
            <p:ph type="title"/>
          </p:nvPr>
        </p:nvSpPr>
        <p:spPr/>
        <p:txBody>
          <a:bodyPr>
            <a:normAutofit/>
          </a:bodyPr>
          <a:lstStyle/>
          <a:p>
            <a:r>
              <a:rPr lang="en-US" dirty="0" smtClean="0"/>
              <a:t>Where Do We Go From Here </a:t>
            </a:r>
            <a:r>
              <a:rPr lang="en-US" sz="1600" dirty="0" smtClean="0"/>
              <a:t>(Cont. 1)</a:t>
            </a:r>
          </a:p>
        </p:txBody>
      </p:sp>
      <p:sp>
        <p:nvSpPr>
          <p:cNvPr id="9" name="Rectangle 8"/>
          <p:cNvSpPr/>
          <p:nvPr/>
        </p:nvSpPr>
        <p:spPr>
          <a:xfrm>
            <a:off x="3505200" y="5426786"/>
            <a:ext cx="4028005" cy="738664"/>
          </a:xfrm>
          <a:prstGeom prst="rect">
            <a:avLst/>
          </a:prstGeom>
        </p:spPr>
        <p:txBody>
          <a:bodyPr wrap="square">
            <a:spAutoFit/>
          </a:bodyPr>
          <a:lstStyle/>
          <a:p>
            <a:r>
              <a:rPr lang="en-US" sz="1400" b="1" dirty="0"/>
              <a:t>FIGURE </a:t>
            </a:r>
            <a:r>
              <a:rPr lang="en-US" sz="1400" b="1" dirty="0" smtClean="0"/>
              <a:t>8-21 </a:t>
            </a:r>
            <a:r>
              <a:rPr lang="en-US" sz="1400" dirty="0"/>
              <a:t>The end product of system prototyping is a working model </a:t>
            </a:r>
            <a:r>
              <a:rPr lang="en-US" sz="1400" dirty="0" smtClean="0"/>
              <a:t>of the </a:t>
            </a:r>
            <a:r>
              <a:rPr lang="en-US" sz="1400" dirty="0"/>
              <a:t>information system, ready for </a:t>
            </a:r>
            <a:r>
              <a:rPr lang="en-US" sz="1400" dirty="0" smtClean="0"/>
              <a:t>implementation.</a:t>
            </a:r>
            <a:endParaRPr lang="en-US" sz="1400"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95068861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Autofit/>
          </a:bodyPr>
          <a:lstStyle/>
          <a:p>
            <a:r>
              <a:rPr lang="en-US" b="1" dirty="0" smtClean="0"/>
              <a:t>Prototyping </a:t>
            </a:r>
            <a:r>
              <a:rPr lang="en-US" sz="1400" b="1" dirty="0" smtClean="0"/>
              <a:t>(Cont.)</a:t>
            </a:r>
          </a:p>
          <a:p>
            <a:pPr lvl="1"/>
            <a:r>
              <a:rPr lang="en-US" dirty="0" smtClean="0"/>
              <a:t>Benefits</a:t>
            </a:r>
          </a:p>
          <a:p>
            <a:pPr lvl="2"/>
            <a:r>
              <a:rPr lang="en-US" dirty="0" smtClean="0"/>
              <a:t>Users and systems developers can avoid misunderstandings</a:t>
            </a:r>
          </a:p>
          <a:p>
            <a:pPr lvl="2"/>
            <a:r>
              <a:rPr lang="en-US" dirty="0" smtClean="0"/>
              <a:t>System developers can create accurate specifications for the finished system based on the prototype</a:t>
            </a:r>
          </a:p>
          <a:p>
            <a:pPr lvl="2"/>
            <a:r>
              <a:rPr lang="en-US" dirty="0" smtClean="0"/>
              <a:t>Managers can evaluate a working model more effectively than a paper specification</a:t>
            </a:r>
          </a:p>
          <a:p>
            <a:pPr lvl="2"/>
            <a:r>
              <a:rPr lang="en-US" dirty="0" smtClean="0"/>
              <a:t>Helps in developing testing and training procedures </a:t>
            </a:r>
          </a:p>
          <a:p>
            <a:pPr lvl="2"/>
            <a:r>
              <a:rPr lang="en-US" dirty="0" smtClean="0"/>
              <a:t>Reduces the risk and potential financial exposure that occur when a finished system fails to support business needs</a:t>
            </a:r>
          </a:p>
        </p:txBody>
      </p:sp>
      <p:sp>
        <p:nvSpPr>
          <p:cNvPr id="6" name="Slide Number Placeholder 5"/>
          <p:cNvSpPr>
            <a:spLocks noGrp="1"/>
          </p:cNvSpPr>
          <p:nvPr>
            <p:ph type="sldNum" sz="quarter" idx="12"/>
          </p:nvPr>
        </p:nvSpPr>
        <p:spPr/>
        <p:txBody>
          <a:bodyPr/>
          <a:lstStyle/>
          <a:p>
            <a:fld id="{36545198-DF98-4860-AAF4-4269071BD701}" type="slidenum">
              <a:rPr lang="en-US" smtClean="0"/>
              <a:pPr/>
              <a:t>51</a:t>
            </a:fld>
            <a:endParaRPr lang="en-US" dirty="0"/>
          </a:p>
        </p:txBody>
      </p:sp>
      <p:sp>
        <p:nvSpPr>
          <p:cNvPr id="2" name="Title 1"/>
          <p:cNvSpPr>
            <a:spLocks noGrp="1"/>
          </p:cNvSpPr>
          <p:nvPr>
            <p:ph type="title"/>
          </p:nvPr>
        </p:nvSpPr>
        <p:spPr/>
        <p:txBody>
          <a:bodyPr>
            <a:normAutofit/>
          </a:bodyPr>
          <a:lstStyle/>
          <a:p>
            <a:r>
              <a:rPr lang="en-US" dirty="0" smtClean="0"/>
              <a:t>Where Do We Go From Here </a:t>
            </a:r>
            <a:r>
              <a:rPr lang="en-US" sz="1600" dirty="0" smtClean="0"/>
              <a:t>(Cont. 2)</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94463074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481328"/>
            <a:ext cx="8555832" cy="4525963"/>
          </a:xfrm>
        </p:spPr>
        <p:txBody>
          <a:bodyPr>
            <a:noAutofit/>
          </a:bodyPr>
          <a:lstStyle/>
          <a:p>
            <a:r>
              <a:rPr lang="en-US" b="1" dirty="0" smtClean="0"/>
              <a:t>Prototyping </a:t>
            </a:r>
            <a:r>
              <a:rPr lang="en-US" sz="1400" b="1" dirty="0" smtClean="0"/>
              <a:t>(Cont.)</a:t>
            </a:r>
          </a:p>
          <a:p>
            <a:pPr lvl="1"/>
            <a:r>
              <a:rPr lang="en-US" dirty="0" smtClean="0"/>
              <a:t>Potential problems</a:t>
            </a:r>
            <a:endParaRPr lang="en-US" dirty="0"/>
          </a:p>
          <a:p>
            <a:pPr lvl="2"/>
            <a:r>
              <a:rPr lang="en-US" dirty="0" smtClean="0"/>
              <a:t>Rapid </a:t>
            </a:r>
            <a:r>
              <a:rPr lang="en-US" dirty="0"/>
              <a:t>pace of development can create quality </a:t>
            </a:r>
            <a:r>
              <a:rPr lang="en-US" dirty="0" smtClean="0"/>
              <a:t>problems </a:t>
            </a:r>
            <a:r>
              <a:rPr lang="en-US" dirty="0"/>
              <a:t>which </a:t>
            </a:r>
            <a:r>
              <a:rPr lang="en-US" dirty="0" smtClean="0"/>
              <a:t>may not be </a:t>
            </a:r>
            <a:r>
              <a:rPr lang="en-US" dirty="0"/>
              <a:t>discovered until the finished system is operational</a:t>
            </a:r>
          </a:p>
          <a:p>
            <a:pPr lvl="2"/>
            <a:r>
              <a:rPr lang="en-US" dirty="0" smtClean="0"/>
              <a:t>System </a:t>
            </a:r>
            <a:r>
              <a:rPr lang="en-US" dirty="0"/>
              <a:t>requirements, such as reliability and </a:t>
            </a:r>
            <a:r>
              <a:rPr lang="en-US" dirty="0" smtClean="0"/>
              <a:t>maintainability, </a:t>
            </a:r>
            <a:r>
              <a:rPr lang="en-US" dirty="0"/>
              <a:t>cannot be tested adequately using a prototype </a:t>
            </a:r>
          </a:p>
          <a:p>
            <a:pPr lvl="2"/>
            <a:r>
              <a:rPr lang="en-US" dirty="0"/>
              <a:t>In </a:t>
            </a:r>
            <a:r>
              <a:rPr lang="en-US" dirty="0" smtClean="0"/>
              <a:t>complex </a:t>
            </a:r>
            <a:r>
              <a:rPr lang="en-US" dirty="0"/>
              <a:t>systems, the prototype can become unwieldy and difficult to </a:t>
            </a:r>
            <a:r>
              <a:rPr lang="en-US" dirty="0" smtClean="0"/>
              <a:t>manage</a:t>
            </a:r>
          </a:p>
          <a:p>
            <a:pPr lvl="2"/>
            <a:r>
              <a:rPr lang="en-US" dirty="0" smtClean="0"/>
              <a:t>Clients may want to adopt the prototype with few to no changes, leading to increased maintenance costs later in the SDLC</a:t>
            </a:r>
            <a:endParaRPr lang="en-US" dirty="0"/>
          </a:p>
          <a:p>
            <a:pPr lvl="1"/>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52</a:t>
            </a:fld>
            <a:endParaRPr lang="en-US" dirty="0"/>
          </a:p>
        </p:txBody>
      </p:sp>
      <p:sp>
        <p:nvSpPr>
          <p:cNvPr id="2" name="Title 1"/>
          <p:cNvSpPr>
            <a:spLocks noGrp="1"/>
          </p:cNvSpPr>
          <p:nvPr>
            <p:ph type="title"/>
          </p:nvPr>
        </p:nvSpPr>
        <p:spPr/>
        <p:txBody>
          <a:bodyPr>
            <a:normAutofit/>
          </a:bodyPr>
          <a:lstStyle/>
          <a:p>
            <a:r>
              <a:rPr lang="en-US" dirty="0" smtClean="0"/>
              <a:t>Where Do We Go From Here </a:t>
            </a:r>
            <a:r>
              <a:rPr lang="en-US" sz="1600" dirty="0" smtClean="0"/>
              <a:t>(Cont. 3)</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211853197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534F6CA3-9192-46C9-AAD1-2E4D59A9260C}" type="slidenum">
              <a:rPr lang="en-US"/>
              <a:pPr>
                <a:defRPr/>
              </a:pPr>
              <a:t>53</a:t>
            </a:fld>
            <a:endParaRPr lang="en-US" dirty="0"/>
          </a:p>
        </p:txBody>
      </p:sp>
      <p:sp>
        <p:nvSpPr>
          <p:cNvPr id="56321" name="Title 1"/>
          <p:cNvSpPr>
            <a:spLocks noGrp="1"/>
          </p:cNvSpPr>
          <p:nvPr>
            <p:ph type="title"/>
          </p:nvPr>
        </p:nvSpPr>
        <p:spPr/>
        <p:txBody>
          <a:bodyPr/>
          <a:lstStyle/>
          <a:p>
            <a:pPr eaLnBrk="1" hangingPunct="1"/>
            <a:r>
              <a:rPr lang="en-US" dirty="0" smtClean="0"/>
              <a:t>Chapter Summary</a:t>
            </a:r>
          </a:p>
        </p:txBody>
      </p:sp>
      <p:sp>
        <p:nvSpPr>
          <p:cNvPr id="3" name="Text Placeholder 2"/>
          <p:cNvSpPr>
            <a:spLocks noGrp="1"/>
          </p:cNvSpPr>
          <p:nvPr>
            <p:ph idx="4294967295"/>
          </p:nvPr>
        </p:nvSpPr>
        <p:spPr>
          <a:xfrm>
            <a:off x="685800" y="1481138"/>
            <a:ext cx="8001000" cy="4995862"/>
          </a:xfrm>
        </p:spPr>
        <p:txBody>
          <a:bodyPr rtlCol="0">
            <a:normAutofit/>
          </a:bodyPr>
          <a:lstStyle/>
          <a:p>
            <a:r>
              <a:rPr lang="en-US" dirty="0" smtClean="0"/>
              <a:t>Purpose </a:t>
            </a:r>
            <a:r>
              <a:rPr lang="en-US" dirty="0"/>
              <a:t>of systems </a:t>
            </a:r>
            <a:r>
              <a:rPr lang="en-US" dirty="0" smtClean="0"/>
              <a:t>design</a:t>
            </a:r>
          </a:p>
          <a:p>
            <a:pPr lvl="1"/>
            <a:r>
              <a:rPr lang="en-US" dirty="0" smtClean="0"/>
              <a:t>To </a:t>
            </a:r>
            <a:r>
              <a:rPr lang="en-US" dirty="0"/>
              <a:t>create a physical model of the system that </a:t>
            </a:r>
            <a:r>
              <a:rPr lang="en-US" dirty="0" smtClean="0"/>
              <a:t>satisfies the </a:t>
            </a:r>
            <a:r>
              <a:rPr lang="en-US" dirty="0"/>
              <a:t>design requirements that were defined during the systems analysis </a:t>
            </a:r>
            <a:r>
              <a:rPr lang="en-US" dirty="0" smtClean="0"/>
              <a:t>phase</a:t>
            </a:r>
          </a:p>
          <a:p>
            <a:r>
              <a:rPr lang="en-US" dirty="0" smtClean="0"/>
              <a:t>User interface design must be based on the perspective of the user</a:t>
            </a:r>
          </a:p>
          <a:p>
            <a:r>
              <a:rPr lang="en-US" dirty="0" smtClean="0"/>
              <a:t>Types of printed reports</a:t>
            </a:r>
          </a:p>
          <a:p>
            <a:pPr lvl="1"/>
            <a:r>
              <a:rPr lang="en-US" dirty="0" smtClean="0"/>
              <a:t>Detail</a:t>
            </a:r>
            <a:r>
              <a:rPr lang="en-US" dirty="0"/>
              <a:t>, exception, and summary reports </a:t>
            </a:r>
          </a:p>
          <a:p>
            <a:endParaRPr lang="en-US" dirty="0"/>
          </a:p>
        </p:txBody>
      </p:sp>
      <p:sp>
        <p:nvSpPr>
          <p:cNvPr id="2" name="Footer Placeholder 1"/>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rtlCol="0">
            <a:normAutofit/>
          </a:bodyPr>
          <a:lstStyle/>
          <a:p>
            <a:r>
              <a:rPr lang="en-US" dirty="0" smtClean="0"/>
              <a:t>Various </a:t>
            </a:r>
            <a:r>
              <a:rPr lang="en-US" dirty="0"/>
              <a:t>zones in a </a:t>
            </a:r>
            <a:r>
              <a:rPr lang="en-US" dirty="0" smtClean="0"/>
              <a:t>document</a:t>
            </a:r>
          </a:p>
          <a:p>
            <a:pPr lvl="1"/>
            <a:r>
              <a:rPr lang="en-US" dirty="0" smtClean="0"/>
              <a:t>Heading </a:t>
            </a:r>
            <a:r>
              <a:rPr lang="en-US" dirty="0"/>
              <a:t>zone, </a:t>
            </a:r>
            <a:r>
              <a:rPr lang="en-US" dirty="0" smtClean="0"/>
              <a:t>control </a:t>
            </a:r>
            <a:r>
              <a:rPr lang="en-US" dirty="0"/>
              <a:t>zone, </a:t>
            </a:r>
            <a:r>
              <a:rPr lang="en-US" dirty="0" smtClean="0"/>
              <a:t>instruction </a:t>
            </a:r>
            <a:r>
              <a:rPr lang="en-US" dirty="0"/>
              <a:t>zone, </a:t>
            </a:r>
            <a:r>
              <a:rPr lang="en-US" dirty="0" smtClean="0"/>
              <a:t>body </a:t>
            </a:r>
            <a:r>
              <a:rPr lang="en-US" dirty="0"/>
              <a:t>zone, </a:t>
            </a:r>
            <a:r>
              <a:rPr lang="en-US" dirty="0" smtClean="0"/>
              <a:t>totals </a:t>
            </a:r>
            <a:r>
              <a:rPr lang="en-US" dirty="0"/>
              <a:t>zone, and </a:t>
            </a:r>
            <a:r>
              <a:rPr lang="en-US" dirty="0" smtClean="0"/>
              <a:t>authorization zone</a:t>
            </a:r>
          </a:p>
          <a:p>
            <a:r>
              <a:rPr lang="en-US" dirty="0"/>
              <a:t>Input methods include data capture and data </a:t>
            </a:r>
            <a:r>
              <a:rPr lang="en-US" dirty="0" smtClean="0"/>
              <a:t>entry</a:t>
            </a:r>
          </a:p>
          <a:p>
            <a:r>
              <a:rPr lang="en-US" dirty="0" smtClean="0"/>
              <a:t>Security and control plays an important role in designing</a:t>
            </a:r>
            <a:endParaRPr lang="en-US" dirty="0"/>
          </a:p>
        </p:txBody>
      </p:sp>
      <p:sp>
        <p:nvSpPr>
          <p:cNvPr id="6" name="Slide Number Placeholder 5"/>
          <p:cNvSpPr>
            <a:spLocks noGrp="1"/>
          </p:cNvSpPr>
          <p:nvPr>
            <p:ph type="sldNum" sz="quarter" idx="12"/>
          </p:nvPr>
        </p:nvSpPr>
        <p:spPr/>
        <p:txBody>
          <a:bodyPr/>
          <a:lstStyle/>
          <a:p>
            <a:pPr>
              <a:defRPr/>
            </a:pPr>
            <a:fld id="{F0FD7164-DFD5-47FD-8CCF-BCF749ED2AE7}" type="slidenum">
              <a:rPr lang="en-US"/>
              <a:pPr>
                <a:defRPr/>
              </a:pPr>
              <a:t>54</a:t>
            </a:fld>
            <a:endParaRPr lang="en-US" dirty="0"/>
          </a:p>
        </p:txBody>
      </p:sp>
      <p:sp>
        <p:nvSpPr>
          <p:cNvPr id="57345" name="Title 1"/>
          <p:cNvSpPr>
            <a:spLocks noGrp="1"/>
          </p:cNvSpPr>
          <p:nvPr>
            <p:ph type="title"/>
          </p:nvPr>
        </p:nvSpPr>
        <p:spPr/>
        <p:txBody>
          <a:bodyPr/>
          <a:lstStyle/>
          <a:p>
            <a:pPr eaLnBrk="1" hangingPunct="1"/>
            <a:r>
              <a:rPr lang="en-US" dirty="0" smtClean="0"/>
              <a:t>Chapter Summary </a:t>
            </a:r>
            <a:r>
              <a:rPr lang="en-US" sz="1200" dirty="0" smtClean="0"/>
              <a:t>(Cont.)</a:t>
            </a:r>
          </a:p>
        </p:txBody>
      </p:sp>
      <p:sp>
        <p:nvSpPr>
          <p:cNvPr id="2" name="Footer Placeholder 1"/>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7045770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6</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Chapter Overview</a:t>
            </a:r>
          </a:p>
        </p:txBody>
      </p:sp>
      <p:sp>
        <p:nvSpPr>
          <p:cNvPr id="19458" name="Text Placeholder 2"/>
          <p:cNvSpPr>
            <a:spLocks noGrp="1"/>
          </p:cNvSpPr>
          <p:nvPr>
            <p:ph idx="4294967295"/>
          </p:nvPr>
        </p:nvSpPr>
        <p:spPr>
          <a:xfrm>
            <a:off x="457200" y="1481138"/>
            <a:ext cx="8190072" cy="4767262"/>
          </a:xfrm>
        </p:spPr>
        <p:txBody>
          <a:bodyPr>
            <a:normAutofit/>
          </a:bodyPr>
          <a:lstStyle/>
          <a:p>
            <a:r>
              <a:rPr lang="en-US" dirty="0"/>
              <a:t>Users can design their own </a:t>
            </a:r>
            <a:r>
              <a:rPr lang="en-US" dirty="0" smtClean="0"/>
              <a:t>output</a:t>
            </a:r>
          </a:p>
          <a:p>
            <a:pPr lvl="1"/>
            <a:r>
              <a:rPr lang="en-US" dirty="0" smtClean="0"/>
              <a:t>System </a:t>
            </a:r>
            <a:r>
              <a:rPr lang="en-US" dirty="0"/>
              <a:t>designers are more aware of user needs and </a:t>
            </a:r>
            <a:r>
              <a:rPr lang="en-US" dirty="0" smtClean="0"/>
              <a:t>desires</a:t>
            </a:r>
          </a:p>
          <a:p>
            <a:r>
              <a:rPr lang="en-US" dirty="0" smtClean="0"/>
              <a:t>Centralized </a:t>
            </a:r>
            <a:r>
              <a:rPr lang="en-US" dirty="0"/>
              <a:t>IT departments no longer </a:t>
            </a:r>
            <a:r>
              <a:rPr lang="en-US" dirty="0" smtClean="0"/>
              <a:t>produce </a:t>
            </a:r>
            <a:r>
              <a:rPr lang="en-US" dirty="0"/>
              <a:t>reams of printed </a:t>
            </a:r>
            <a:r>
              <a:rPr lang="en-US" dirty="0" smtClean="0"/>
              <a:t>reports</a:t>
            </a:r>
          </a:p>
          <a:p>
            <a:pPr lvl="1"/>
            <a:r>
              <a:rPr lang="en-US" dirty="0" smtClean="0"/>
              <a:t>Customer-designed output is the current trend</a:t>
            </a:r>
          </a:p>
          <a:p>
            <a:r>
              <a:rPr lang="en-US" dirty="0" smtClean="0"/>
              <a:t>The </a:t>
            </a:r>
            <a:r>
              <a:rPr lang="en-US" dirty="0"/>
              <a:t>user interface </a:t>
            </a:r>
            <a:r>
              <a:rPr lang="en-US" dirty="0" smtClean="0"/>
              <a:t>has </a:t>
            </a:r>
            <a:r>
              <a:rPr lang="en-US" dirty="0"/>
              <a:t>evolved </a:t>
            </a:r>
            <a:endParaRPr lang="en-US" dirty="0" smtClean="0"/>
          </a:p>
          <a:p>
            <a:pPr lvl="1"/>
            <a:r>
              <a:rPr lang="en-US" dirty="0" smtClean="0"/>
              <a:t>Most </a:t>
            </a:r>
            <a:r>
              <a:rPr lang="en-US" dirty="0"/>
              <a:t>user information needs can be met with </a:t>
            </a:r>
            <a:r>
              <a:rPr lang="en-US" dirty="0" smtClean="0"/>
              <a:t>screen-generated data</a:t>
            </a:r>
          </a:p>
          <a:p>
            <a:pPr lvl="1"/>
            <a:r>
              <a:rPr lang="en-US" dirty="0" smtClean="0"/>
              <a:t>Continues to evolve with the use of mobile and wearable devices</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10556032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7</a:t>
            </a:fld>
            <a:endParaRPr lang="en-US" dirty="0"/>
          </a:p>
        </p:txBody>
      </p:sp>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t>What Is a User Interface?</a:t>
            </a:r>
          </a:p>
        </p:txBody>
      </p:sp>
      <p:sp>
        <p:nvSpPr>
          <p:cNvPr id="19458" name="Text Placeholder 2"/>
          <p:cNvSpPr>
            <a:spLocks noGrp="1"/>
          </p:cNvSpPr>
          <p:nvPr>
            <p:ph idx="4294967295"/>
          </p:nvPr>
        </p:nvSpPr>
        <p:spPr>
          <a:xfrm>
            <a:off x="457200" y="1481138"/>
            <a:ext cx="8190072" cy="4767262"/>
          </a:xfrm>
        </p:spPr>
        <p:txBody>
          <a:bodyPr>
            <a:noAutofit/>
          </a:bodyPr>
          <a:lstStyle/>
          <a:p>
            <a:r>
              <a:rPr lang="en-US" dirty="0" smtClean="0"/>
              <a:t>Describes </a:t>
            </a:r>
            <a:r>
              <a:rPr lang="en-US" dirty="0"/>
              <a:t>how users interact with a computer </a:t>
            </a:r>
            <a:r>
              <a:rPr lang="en-US" dirty="0" smtClean="0"/>
              <a:t>system </a:t>
            </a:r>
          </a:p>
          <a:p>
            <a:pPr lvl="1"/>
            <a:r>
              <a:rPr lang="en-US" dirty="0" smtClean="0"/>
              <a:t>Comprises features that </a:t>
            </a:r>
            <a:r>
              <a:rPr lang="en-US" dirty="0"/>
              <a:t>affect two-way communications between the user and the </a:t>
            </a:r>
            <a:r>
              <a:rPr lang="en-US" dirty="0" smtClean="0"/>
              <a:t>computer</a:t>
            </a:r>
          </a:p>
          <a:p>
            <a:r>
              <a:rPr lang="en-US" dirty="0" smtClean="0"/>
              <a:t>Central to </a:t>
            </a:r>
            <a:r>
              <a:rPr lang="en-US" b="1" dirty="0" smtClean="0"/>
              <a:t>usability</a:t>
            </a:r>
          </a:p>
          <a:p>
            <a:pPr lvl="1"/>
            <a:r>
              <a:rPr lang="en-US" dirty="0" smtClean="0"/>
              <a:t>In a </a:t>
            </a:r>
            <a:r>
              <a:rPr lang="en-US" b="1" dirty="0" smtClean="0"/>
              <a:t>user-centered 				       </a:t>
            </a:r>
            <a:r>
              <a:rPr lang="en-US" dirty="0" smtClean="0"/>
              <a:t>system, the distinction 			          blurs between input, 				       output, and the 				    interface itself</a:t>
            </a:r>
            <a:endParaRPr lang="en-US" dirty="0"/>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pic>
        <p:nvPicPr>
          <p:cNvPr id="4" name="Picture 3" descr="This is a screenshot of the Apple website. The top of the webpage consists of a horizontal task bar. Starting from the left, the task bar consists of the following icons: developer, technologies, resources, payments, support, and member center. There is also a search bar on the right side corner of the task bar.&#10;Below the task bar, there is a square icon labeled design. Below the icon is a header that reads designing great apps. The content below the header reads exceptional user experience is a hallmark of Apple products, and a distinguishing feature of the most successful apps built for iOS and OS X. Use the resources below to learn how to build the polished, engaging, and intuitive apps that Apple customers expect.  &#10;" title="FIGURE 8-2 Apple has long been a leader in creating elegant user interfaces for its product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4787" y="3200400"/>
            <a:ext cx="4528118" cy="2038178"/>
          </a:xfrm>
          <a:prstGeom prst="rect">
            <a:avLst/>
          </a:prstGeom>
        </p:spPr>
      </p:pic>
      <p:sp>
        <p:nvSpPr>
          <p:cNvPr id="7" name="TextBox 6"/>
          <p:cNvSpPr txBox="1"/>
          <p:nvPr/>
        </p:nvSpPr>
        <p:spPr>
          <a:xfrm>
            <a:off x="4544787" y="5274123"/>
            <a:ext cx="4599213" cy="646331"/>
          </a:xfrm>
          <a:prstGeom prst="rect">
            <a:avLst/>
          </a:prstGeom>
          <a:noFill/>
        </p:spPr>
        <p:txBody>
          <a:bodyPr wrap="square" rtlCol="0">
            <a:spAutoFit/>
          </a:bodyPr>
          <a:lstStyle/>
          <a:p>
            <a:r>
              <a:rPr lang="en-US" sz="1400" b="1" dirty="0" smtClean="0"/>
              <a:t>FIGURE 8-2 </a:t>
            </a:r>
            <a:r>
              <a:rPr lang="en-US" sz="1400" dirty="0" smtClean="0"/>
              <a:t>Apple </a:t>
            </a:r>
            <a:r>
              <a:rPr lang="en-US" sz="1400" dirty="0"/>
              <a:t>has long </a:t>
            </a:r>
            <a:r>
              <a:rPr lang="en-US" sz="1400" dirty="0" smtClean="0"/>
              <a:t>been a leader in creating elegant user interfaces for its products.</a:t>
            </a:r>
          </a:p>
          <a:p>
            <a:r>
              <a:rPr lang="en-US" sz="800" dirty="0" smtClean="0"/>
              <a:t>Source: Apple</a:t>
            </a:r>
            <a:endParaRPr lang="en-US" sz="800" dirty="0"/>
          </a:p>
        </p:txBody>
      </p:sp>
    </p:spTree>
    <p:extLst>
      <p:ext uri="{BB962C8B-B14F-4D97-AF65-F5344CB8AC3E}">
        <p14:creationId xmlns:p14="http://schemas.microsoft.com/office/powerpoint/2010/main" val="28756492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b="1" dirty="0" smtClean="0"/>
              <a:t>Human-Computer </a:t>
            </a:r>
            <a:r>
              <a:rPr lang="en-US" b="1" dirty="0" smtClean="0"/>
              <a:t>Interaction (HCI)</a:t>
            </a:r>
            <a:endParaRPr lang="en-US" b="1" dirty="0"/>
          </a:p>
          <a:p>
            <a:pPr lvl="1"/>
            <a:r>
              <a:rPr lang="en-US" dirty="0" smtClean="0"/>
              <a:t>Describes the relationship between computers and people who use them to perform their jobs</a:t>
            </a:r>
          </a:p>
          <a:p>
            <a:pPr lvl="1"/>
            <a:r>
              <a:rPr lang="en-US" dirty="0" smtClean="0"/>
              <a:t>Early user interfaces – Complex commands and </a:t>
            </a:r>
            <a:r>
              <a:rPr lang="en-US" b="1" dirty="0" smtClean="0"/>
              <a:t>graphical </a:t>
            </a:r>
            <a:r>
              <a:rPr lang="en-US" b="1" dirty="0"/>
              <a:t>user interface (GUI</a:t>
            </a:r>
            <a:r>
              <a:rPr lang="en-US" b="1" dirty="0" smtClean="0"/>
              <a:t>)</a:t>
            </a:r>
            <a:r>
              <a:rPr lang="en-US" dirty="0" smtClean="0"/>
              <a:t> </a:t>
            </a:r>
          </a:p>
          <a:p>
            <a:pPr lvl="1"/>
            <a:r>
              <a:rPr lang="en-US" b="1" dirty="0" smtClean="0"/>
              <a:t>Transparent user interface</a:t>
            </a:r>
            <a:r>
              <a:rPr lang="en-US" dirty="0" smtClean="0"/>
              <a:t>: Does not distract the user</a:t>
            </a:r>
            <a:endParaRPr lang="en-US" dirty="0"/>
          </a:p>
          <a:p>
            <a:pPr lvl="1"/>
            <a:r>
              <a:rPr lang="en-US" dirty="0" smtClean="0"/>
              <a:t>Objective - To </a:t>
            </a:r>
            <a:r>
              <a:rPr lang="en-US" dirty="0"/>
              <a:t>create a </a:t>
            </a:r>
            <a:r>
              <a:rPr lang="en-US" dirty="0" smtClean="0"/>
              <a:t>			          user-friendly </a:t>
            </a:r>
            <a:r>
              <a:rPr lang="en-US" dirty="0"/>
              <a:t>design that is </a:t>
            </a:r>
            <a:r>
              <a:rPr lang="en-US" dirty="0" smtClean="0"/>
              <a:t>			  easy </a:t>
            </a:r>
            <a:r>
              <a:rPr lang="en-US" dirty="0"/>
              <a:t>to learn and use</a:t>
            </a:r>
          </a:p>
          <a:p>
            <a:pPr marL="1257300" lvl="2" indent="-342900">
              <a:buFont typeface="Arial" pitchFamily="34" charset="0"/>
              <a:buChar char="•"/>
            </a:pPr>
            <a:endParaRPr lang="en-US" sz="2000" dirty="0"/>
          </a:p>
          <a:p>
            <a:endParaRPr lang="en-IN" dirty="0"/>
          </a:p>
        </p:txBody>
      </p:sp>
      <p:sp>
        <p:nvSpPr>
          <p:cNvPr id="6" name="Slide Number Placeholder 5"/>
          <p:cNvSpPr>
            <a:spLocks noGrp="1"/>
          </p:cNvSpPr>
          <p:nvPr>
            <p:ph type="sldNum" sz="quarter" idx="12"/>
          </p:nvPr>
        </p:nvSpPr>
        <p:spPr/>
        <p:txBody>
          <a:bodyPr/>
          <a:lstStyle/>
          <a:p>
            <a:fld id="{36545198-DF98-4860-AAF4-4269071BD701}" type="slidenum">
              <a:rPr lang="en-US" smtClean="0"/>
              <a:pPr/>
              <a:t>8</a:t>
            </a:fld>
            <a:endParaRPr lang="en-US" dirty="0"/>
          </a:p>
        </p:txBody>
      </p:sp>
      <p:sp>
        <p:nvSpPr>
          <p:cNvPr id="2" name="Title 1"/>
          <p:cNvSpPr>
            <a:spLocks noGrp="1"/>
          </p:cNvSpPr>
          <p:nvPr>
            <p:ph type="title"/>
          </p:nvPr>
        </p:nvSpPr>
        <p:spPr/>
        <p:txBody>
          <a:bodyPr/>
          <a:lstStyle/>
          <a:p>
            <a:r>
              <a:rPr lang="en-US" dirty="0" smtClean="0"/>
              <a:t>What Is a User Interface?</a:t>
            </a:r>
            <a:r>
              <a:rPr lang="en-US" sz="1400" dirty="0" smtClean="0"/>
              <a:t>(Cont.)</a:t>
            </a:r>
          </a:p>
        </p:txBody>
      </p:sp>
      <p:sp>
        <p:nvSpPr>
          <p:cNvPr id="3" name="Footer Placeholder 2"/>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pic>
        <p:nvPicPr>
          <p:cNvPr id="4" name="Picture 3" descr="This is an image of a construction worker using a large screen tablet. A construction site can be seen in the background." title="Figure 8-3 HCI is essential to employee productivity, whether the work is done in a traditional office setting or on a construction site like the one shown in this figur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83864" y="4173434"/>
            <a:ext cx="3212839" cy="2149579"/>
          </a:xfrm>
          <a:prstGeom prst="rect">
            <a:avLst/>
          </a:prstGeom>
        </p:spPr>
      </p:pic>
      <p:sp>
        <p:nvSpPr>
          <p:cNvPr id="8" name="TextBox 7"/>
          <p:cNvSpPr txBox="1"/>
          <p:nvPr/>
        </p:nvSpPr>
        <p:spPr>
          <a:xfrm>
            <a:off x="1191992" y="5323110"/>
            <a:ext cx="4604661" cy="861774"/>
          </a:xfrm>
          <a:prstGeom prst="rect">
            <a:avLst/>
          </a:prstGeom>
          <a:noFill/>
        </p:spPr>
        <p:txBody>
          <a:bodyPr wrap="square" rtlCol="0">
            <a:spAutoFit/>
          </a:bodyPr>
          <a:lstStyle/>
          <a:p>
            <a:r>
              <a:rPr lang="en-US" sz="1400" b="1" dirty="0"/>
              <a:t>Figure 8-3 </a:t>
            </a:r>
            <a:r>
              <a:rPr lang="en-US" sz="1400" dirty="0"/>
              <a:t>HCI is essential to employee productivity, whether the work is done in a traditional </a:t>
            </a:r>
            <a:r>
              <a:rPr lang="en-US" sz="1400" dirty="0" smtClean="0"/>
              <a:t>office setting </a:t>
            </a:r>
            <a:r>
              <a:rPr lang="en-US" sz="1400" dirty="0"/>
              <a:t>or on a construction site like the one shown in this figure.</a:t>
            </a:r>
          </a:p>
          <a:p>
            <a:r>
              <a:rPr lang="en-US" sz="800" dirty="0"/>
              <a:t>Goodluz/Shutterstock.com</a:t>
            </a:r>
          </a:p>
        </p:txBody>
      </p:sp>
    </p:spTree>
    <p:extLst>
      <p:ext uri="{BB962C8B-B14F-4D97-AF65-F5344CB8AC3E}">
        <p14:creationId xmlns:p14="http://schemas.microsoft.com/office/powerpoint/2010/main" val="28516425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36545198-DF98-4860-AAF4-4269071BD701}" type="slidenum">
              <a:rPr lang="en-US"/>
              <a:pPr>
                <a:defRPr/>
              </a:pPr>
              <a:t>9</a:t>
            </a:fld>
            <a:endParaRPr lang="en-US" dirty="0"/>
          </a:p>
        </p:txBody>
      </p:sp>
      <p:sp>
        <p:nvSpPr>
          <p:cNvPr id="4" name="Title 3"/>
          <p:cNvSpPr>
            <a:spLocks noGrp="1"/>
          </p:cNvSpPr>
          <p:nvPr>
            <p:ph type="title"/>
          </p:nvPr>
        </p:nvSpPr>
        <p:spPr/>
        <p:txBody>
          <a:bodyPr>
            <a:normAutofit fontScale="90000"/>
          </a:bodyPr>
          <a:lstStyle/>
          <a:p>
            <a:r>
              <a:rPr lang="en-US" dirty="0"/>
              <a:t>Seven Habits of Successful Interface Designers</a:t>
            </a:r>
            <a:endParaRPr lang="en-IN" dirty="0"/>
          </a:p>
        </p:txBody>
      </p:sp>
      <p:sp>
        <p:nvSpPr>
          <p:cNvPr id="7" name="Content Placeholder 1"/>
          <p:cNvSpPr txBox="1">
            <a:spLocks/>
          </p:cNvSpPr>
          <p:nvPr/>
        </p:nvSpPr>
        <p:spPr>
          <a:xfrm>
            <a:off x="457200" y="1486694"/>
            <a:ext cx="8190072" cy="4520597"/>
          </a:xfrm>
          <a:prstGeom prst="rect">
            <a:avLst/>
          </a:prstGeom>
        </p:spPr>
        <p:txBody>
          <a:bodyPr>
            <a:normAutofit/>
          </a:bodyPr>
          <a:lst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a:lstStyle>
          <a:p>
            <a:pPr fontAlgn="auto"/>
            <a:r>
              <a:rPr lang="en-US" b="1" dirty="0" smtClean="0"/>
              <a:t>Understand the Business</a:t>
            </a:r>
          </a:p>
          <a:p>
            <a:pPr lvl="1" fontAlgn="auto">
              <a:spcAft>
                <a:spcPts val="0"/>
              </a:spcAft>
            </a:pPr>
            <a:r>
              <a:rPr lang="en-US" dirty="0" smtClean="0"/>
              <a:t>The interface designer must understand:</a:t>
            </a:r>
          </a:p>
          <a:p>
            <a:pPr lvl="2" fontAlgn="auto">
              <a:spcAft>
                <a:spcPts val="0"/>
              </a:spcAft>
            </a:pPr>
            <a:r>
              <a:rPr lang="en-US" dirty="0" smtClean="0"/>
              <a:t>The underlying business functions</a:t>
            </a:r>
          </a:p>
          <a:p>
            <a:pPr lvl="2" fontAlgn="auto">
              <a:spcAft>
                <a:spcPts val="0"/>
              </a:spcAft>
            </a:pPr>
            <a:r>
              <a:rPr lang="en-US" dirty="0" smtClean="0"/>
              <a:t>How the </a:t>
            </a:r>
            <a:r>
              <a:rPr lang="en-US" dirty="0"/>
              <a:t>system supports individual, departmental, and enterprise goals</a:t>
            </a:r>
          </a:p>
          <a:p>
            <a:pPr fontAlgn="auto"/>
            <a:r>
              <a:rPr lang="en-US" b="1" dirty="0" smtClean="0"/>
              <a:t>Maximize Graphical Effectiveness</a:t>
            </a:r>
          </a:p>
          <a:p>
            <a:pPr lvl="1" fontAlgn="auto">
              <a:lnSpc>
                <a:spcPct val="110000"/>
              </a:lnSpc>
              <a:spcAft>
                <a:spcPts val="0"/>
              </a:spcAft>
            </a:pPr>
            <a:r>
              <a:rPr lang="en-US" dirty="0" smtClean="0"/>
              <a:t>A well-designed interface enables rapid learning</a:t>
            </a:r>
          </a:p>
          <a:p>
            <a:pPr fontAlgn="auto"/>
            <a:r>
              <a:rPr lang="en-US" b="1" dirty="0" smtClean="0"/>
              <a:t>Think Like a User</a:t>
            </a:r>
          </a:p>
          <a:p>
            <a:pPr lvl="1" fontAlgn="auto">
              <a:spcAft>
                <a:spcPts val="0"/>
              </a:spcAft>
            </a:pPr>
            <a:r>
              <a:rPr lang="en-US" dirty="0" smtClean="0"/>
              <a:t>The designer must see the system from a user’s perspective</a:t>
            </a:r>
          </a:p>
          <a:p>
            <a:pPr fontAlgn="auto"/>
            <a:endParaRPr lang="en-IN" dirty="0" smtClean="0"/>
          </a:p>
          <a:p>
            <a:pPr fontAlgn="auto"/>
            <a:endParaRPr lang="en-IN" dirty="0"/>
          </a:p>
        </p:txBody>
      </p:sp>
      <p:sp>
        <p:nvSpPr>
          <p:cNvPr id="2" name="Footer Placeholder 1"/>
          <p:cNvSpPr>
            <a:spLocks noGrp="1"/>
          </p:cNvSpPr>
          <p:nvPr>
            <p:ph type="ftr" sz="quarter" idx="4294967295"/>
          </p:nvPr>
        </p:nvSpPr>
        <p:spPr/>
        <p:txBody>
          <a:bodyPr/>
          <a:lstStyle/>
          <a:p>
            <a:pPr algn="l">
              <a:defRPr/>
            </a:pPr>
            <a:r>
              <a:rPr lang="en-US" sz="1000" smtClean="0"/>
              <a:t>Copyright ©2017 Cengage Learning. All Rights Reserved. May not be scanned, copied or duplicated, or posted to a publicly accessible website, in whole or in part.</a:t>
            </a:r>
            <a:endParaRPr lang="en-US" sz="1000" dirty="0"/>
          </a:p>
        </p:txBody>
      </p:sp>
    </p:spTree>
    <p:extLst>
      <p:ext uri="{BB962C8B-B14F-4D97-AF65-F5344CB8AC3E}">
        <p14:creationId xmlns:p14="http://schemas.microsoft.com/office/powerpoint/2010/main" val="312506691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3160</TotalTime>
  <Words>5276</Words>
  <Application>Microsoft Office PowerPoint</Application>
  <PresentationFormat>On-screen Show (4:3)</PresentationFormat>
  <Paragraphs>549</Paragraphs>
  <Slides>54</Slides>
  <Notes>53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54</vt:i4>
      </vt:variant>
    </vt:vector>
  </HeadingPairs>
  <TitlesOfParts>
    <vt:vector size="62" baseType="lpstr">
      <vt:lpstr>Arial</vt:lpstr>
      <vt:lpstr>Calibri</vt:lpstr>
      <vt:lpstr>Lucida Sans Unicode</vt:lpstr>
      <vt:lpstr>Times New Roman</vt:lpstr>
      <vt:lpstr>Verdana</vt:lpstr>
      <vt:lpstr>Wingdings 2</vt:lpstr>
      <vt:lpstr>Wingdings 3</vt:lpstr>
      <vt:lpstr>Concourse</vt:lpstr>
      <vt:lpstr>Systems Analysis and Design 11th Edition</vt:lpstr>
      <vt:lpstr>Chapter Objectives </vt:lpstr>
      <vt:lpstr>Chapter Objectives (Cont.)</vt:lpstr>
      <vt:lpstr>Systems Design Phase Overview</vt:lpstr>
      <vt:lpstr>Systems Design Phase Overview (Cont.)</vt:lpstr>
      <vt:lpstr>Chapter Overview</vt:lpstr>
      <vt:lpstr>What Is a User Interface?</vt:lpstr>
      <vt:lpstr>What Is a User Interface?(Cont.)</vt:lpstr>
      <vt:lpstr>Seven Habits of Successful Interface Designers</vt:lpstr>
      <vt:lpstr>Seven Habits of Successful Interface Designers (Cont. 1)</vt:lpstr>
      <vt:lpstr>Seven Habits of Successful Interface Designers (Cont. 2)</vt:lpstr>
      <vt:lpstr>Guidelines for User Interface Design</vt:lpstr>
      <vt:lpstr>Guidelines for User Interface Design (Cont. 1) </vt:lpstr>
      <vt:lpstr>Guidelines for User Interface Design (Cont. 2)</vt:lpstr>
      <vt:lpstr>Guidelines for User Interface Design (Cont. 3)</vt:lpstr>
      <vt:lpstr>Guidelines for User Interface Design (Cont. 4)</vt:lpstr>
      <vt:lpstr>Guidelines for User Interface Design (Cont. 5)</vt:lpstr>
      <vt:lpstr>Guidelines for User Interface Design (Cont. 6)</vt:lpstr>
      <vt:lpstr>Guidelines for User Interface Design (Cont. 7)</vt:lpstr>
      <vt:lpstr>Guidelines for User Interface Design (Cont. 8)</vt:lpstr>
      <vt:lpstr>Guidelines for User Interface Design (Cont. 9)</vt:lpstr>
      <vt:lpstr>Guidelines for User Interface Design (Cont. 10)</vt:lpstr>
      <vt:lpstr>Guidelines for User Interface Design (Cont. 11)</vt:lpstr>
      <vt:lpstr>Guidelines for User Interface Design (Cont. 12)</vt:lpstr>
      <vt:lpstr>Guidelines for User Interface Design (Cont. 13)</vt:lpstr>
      <vt:lpstr>Guidelines for User Interface Design (Cont. 14)</vt:lpstr>
      <vt:lpstr>Guidelines for User Interface Design (Cont. 15)</vt:lpstr>
      <vt:lpstr>Guidelines for User Interface Design (Cont. 16)</vt:lpstr>
      <vt:lpstr>Guidelines for User Interface Design (Cont. 17)</vt:lpstr>
      <vt:lpstr>Source Document and Form Design</vt:lpstr>
      <vt:lpstr>Source Document and Form Design (Cont.)</vt:lpstr>
      <vt:lpstr>Printed Output</vt:lpstr>
      <vt:lpstr>Printed Output (Cont. 1)</vt:lpstr>
      <vt:lpstr>Printed Output (Cont. 2)</vt:lpstr>
      <vt:lpstr>Printed Output (Cont. 3)</vt:lpstr>
      <vt:lpstr>Printed Output (Cont. 4)</vt:lpstr>
      <vt:lpstr>Printed Output (Cont. 5)</vt:lpstr>
      <vt:lpstr>Technology Issues</vt:lpstr>
      <vt:lpstr>Technology Issues (Cont. 1)</vt:lpstr>
      <vt:lpstr>Technology Issues (Cont. 2)</vt:lpstr>
      <vt:lpstr>Technology Issues (Cont. 3)</vt:lpstr>
      <vt:lpstr>Technology Issues (Cont. 4)</vt:lpstr>
      <vt:lpstr>Technology Issues (Cont. 5)</vt:lpstr>
      <vt:lpstr>Technology Issues (Cont. 6)</vt:lpstr>
      <vt:lpstr>Technology Issues (Cont. 7)</vt:lpstr>
      <vt:lpstr>Technology Issues (Cont. 8)</vt:lpstr>
      <vt:lpstr>Security and Control Issues</vt:lpstr>
      <vt:lpstr>Security and Control Issues (Cont.)</vt:lpstr>
      <vt:lpstr>Where Do We Go From Here?</vt:lpstr>
      <vt:lpstr>Where Do We Go From Here (Cont. 1)</vt:lpstr>
      <vt:lpstr>Where Do We Go From Here (Cont. 2)</vt:lpstr>
      <vt:lpstr>Where Do We Go From Here (Cont. 3)</vt:lpstr>
      <vt:lpstr>Chapter Summary</vt:lpstr>
      <vt:lpstr>Chapter Summary (Cont.)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renger</dc:creator>
  <cp:lastModifiedBy>Bhavana Balaji</cp:lastModifiedBy>
  <cp:revision>307</cp:revision>
  <dcterms:created xsi:type="dcterms:W3CDTF">2009-02-03T18:32:10Z</dcterms:created>
  <dcterms:modified xsi:type="dcterms:W3CDTF">2015-12-10T11:04:25Z</dcterms:modified>
</cp:coreProperties>
</file>

<file path=docProps/thumbnail.jpeg>
</file>